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7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8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charts/chart9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10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1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2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3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14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15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charts/chart16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17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charts/chart18.xml" ContentType="application/vnd.openxmlformats-officedocument.drawingml.chart+xml"/>
  <Override PartName="/ppt/charts/style17.xml" ContentType="application/vnd.ms-office.chartstyle+xml"/>
  <Override PartName="/ppt/charts/colors17.xml" ContentType="application/vnd.ms-office.chartcolorstyle+xml"/>
  <Override PartName="/ppt/charts/chart19.xml" ContentType="application/vnd.openxmlformats-officedocument.drawingml.chart+xml"/>
  <Override PartName="/ppt/charts/style18.xml" ContentType="application/vnd.ms-office.chartstyle+xml"/>
  <Override PartName="/ppt/charts/colors18.xml" ContentType="application/vnd.ms-office.chartcolorstyle+xml"/>
  <Override PartName="/ppt/charts/chart20.xml" ContentType="application/vnd.openxmlformats-officedocument.drawingml.chart+xml"/>
  <Override PartName="/ppt/charts/style19.xml" ContentType="application/vnd.ms-office.chartstyle+xml"/>
  <Override PartName="/ppt/charts/colors19.xml" ContentType="application/vnd.ms-office.chartcolorstyle+xml"/>
  <Override PartName="/ppt/charts/chart21.xml" ContentType="application/vnd.openxmlformats-officedocument.drawingml.chart+xml"/>
  <Override PartName="/ppt/charts/style20.xml" ContentType="application/vnd.ms-office.chartstyle+xml"/>
  <Override PartName="/ppt/charts/colors20.xml" ContentType="application/vnd.ms-office.chartcolorstyl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0" r:id="rId1"/>
  </p:sldMasterIdLst>
  <p:sldIdLst>
    <p:sldId id="256" r:id="rId2"/>
    <p:sldId id="257" r:id="rId3"/>
    <p:sldId id="267" r:id="rId4"/>
    <p:sldId id="259" r:id="rId5"/>
    <p:sldId id="260" r:id="rId6"/>
    <p:sldId id="286" r:id="rId7"/>
    <p:sldId id="262" r:id="rId8"/>
    <p:sldId id="263" r:id="rId9"/>
    <p:sldId id="264" r:id="rId10"/>
    <p:sldId id="265" r:id="rId11"/>
    <p:sldId id="266" r:id="rId12"/>
    <p:sldId id="268" r:id="rId13"/>
    <p:sldId id="288" r:id="rId14"/>
    <p:sldId id="270" r:id="rId15"/>
    <p:sldId id="271" r:id="rId16"/>
    <p:sldId id="272" r:id="rId17"/>
    <p:sldId id="287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D582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935E6FE-1DB9-4E49-8534-917E50F19146}" v="4" dt="2026-06-24T23:48:59.750"/>
    <p1510:client id="{89BF8528-43C2-4935-AF49-50672BEC3937}" v="2" dt="2026-06-24T21:36:58.82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996" autoAdjust="0"/>
    <p:restoredTop sz="94660"/>
  </p:normalViewPr>
  <p:slideViewPr>
    <p:cSldViewPr snapToGrid="0">
      <p:cViewPr varScale="1">
        <p:scale>
          <a:sx n="111" d="100"/>
          <a:sy n="111" d="100"/>
        </p:scale>
        <p:origin x="124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microsoft.com/office/2016/11/relationships/changesInfo" Target="changesInfos/changesInfo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atalia Abarca Solidarismo DRA" userId="ab89e502a4ec5f51" providerId="LiveId" clId="{AC4A5557-BD75-473A-B41A-F60763A0F96A}"/>
    <pc:docChg chg="undo custSel modSld">
      <pc:chgData name="Natalia Abarca Solidarismo DRA" userId="ab89e502a4ec5f51" providerId="LiveId" clId="{AC4A5557-BD75-473A-B41A-F60763A0F96A}" dt="2026-06-24T23:49:27.600" v="183" actId="27918"/>
      <pc:docMkLst>
        <pc:docMk/>
      </pc:docMkLst>
      <pc:sldChg chg="modSp mod">
        <pc:chgData name="Natalia Abarca Solidarismo DRA" userId="ab89e502a4ec5f51" providerId="LiveId" clId="{AC4A5557-BD75-473A-B41A-F60763A0F96A}" dt="2026-06-24T23:37:28.421" v="19" actId="20577"/>
        <pc:sldMkLst>
          <pc:docMk/>
          <pc:sldMk cId="837665846" sldId="260"/>
        </pc:sldMkLst>
        <pc:spChg chg="mod">
          <ac:chgData name="Natalia Abarca Solidarismo DRA" userId="ab89e502a4ec5f51" providerId="LiveId" clId="{AC4A5557-BD75-473A-B41A-F60763A0F96A}" dt="2026-06-24T23:37:28.421" v="19" actId="20577"/>
          <ac:spMkLst>
            <pc:docMk/>
            <pc:sldMk cId="837665846" sldId="260"/>
            <ac:spMk id="6" creationId="{BB8A3188-C713-AA73-5E4D-CEA222213322}"/>
          </ac:spMkLst>
        </pc:spChg>
      </pc:sldChg>
      <pc:sldChg chg="modSp mod">
        <pc:chgData name="Natalia Abarca Solidarismo DRA" userId="ab89e502a4ec5f51" providerId="LiveId" clId="{AC4A5557-BD75-473A-B41A-F60763A0F96A}" dt="2026-06-24T23:38:17.987" v="35"/>
        <pc:sldMkLst>
          <pc:docMk/>
          <pc:sldMk cId="2731614547" sldId="262"/>
        </pc:sldMkLst>
        <pc:graphicFrameChg chg="mod">
          <ac:chgData name="Natalia Abarca Solidarismo DRA" userId="ab89e502a4ec5f51" providerId="LiveId" clId="{AC4A5557-BD75-473A-B41A-F60763A0F96A}" dt="2026-06-24T23:38:17.987" v="35"/>
          <ac:graphicFrameMkLst>
            <pc:docMk/>
            <pc:sldMk cId="2731614547" sldId="262"/>
            <ac:graphicFrameMk id="6" creationId="{B8C8FE3E-9401-3260-CA7B-72B80EF20D42}"/>
          </ac:graphicFrameMkLst>
        </pc:graphicFrameChg>
      </pc:sldChg>
      <pc:sldChg chg="modSp mod">
        <pc:chgData name="Natalia Abarca Solidarismo DRA" userId="ab89e502a4ec5f51" providerId="LiveId" clId="{AC4A5557-BD75-473A-B41A-F60763A0F96A}" dt="2026-06-24T23:39:20.035" v="59" actId="14100"/>
        <pc:sldMkLst>
          <pc:docMk/>
          <pc:sldMk cId="1894360180" sldId="263"/>
        </pc:sldMkLst>
        <pc:spChg chg="mod">
          <ac:chgData name="Natalia Abarca Solidarismo DRA" userId="ab89e502a4ec5f51" providerId="LiveId" clId="{AC4A5557-BD75-473A-B41A-F60763A0F96A}" dt="2026-06-24T23:39:08.653" v="57" actId="20577"/>
          <ac:spMkLst>
            <pc:docMk/>
            <pc:sldMk cId="1894360180" sldId="263"/>
            <ac:spMk id="2" creationId="{8F8C5DEE-A63B-F6EA-08C0-6A64171C9009}"/>
          </ac:spMkLst>
        </pc:spChg>
        <pc:spChg chg="mod">
          <ac:chgData name="Natalia Abarca Solidarismo DRA" userId="ab89e502a4ec5f51" providerId="LiveId" clId="{AC4A5557-BD75-473A-B41A-F60763A0F96A}" dt="2026-06-24T23:38:45.580" v="42" actId="20577"/>
          <ac:spMkLst>
            <pc:docMk/>
            <pc:sldMk cId="1894360180" sldId="263"/>
            <ac:spMk id="6" creationId="{91041B73-EF50-83F3-BF70-B0E4E20D4918}"/>
          </ac:spMkLst>
        </pc:spChg>
        <pc:graphicFrameChg chg="mod">
          <ac:chgData name="Natalia Abarca Solidarismo DRA" userId="ab89e502a4ec5f51" providerId="LiveId" clId="{AC4A5557-BD75-473A-B41A-F60763A0F96A}" dt="2026-06-24T23:39:20.035" v="59" actId="14100"/>
          <ac:graphicFrameMkLst>
            <pc:docMk/>
            <pc:sldMk cId="1894360180" sldId="263"/>
            <ac:graphicFrameMk id="4" creationId="{C6E30FCC-CED7-9EAB-EB9B-FC941B37A08E}"/>
          </ac:graphicFrameMkLst>
        </pc:graphicFrameChg>
      </pc:sldChg>
      <pc:sldChg chg="modSp mod">
        <pc:chgData name="Natalia Abarca Solidarismo DRA" userId="ab89e502a4ec5f51" providerId="LiveId" clId="{AC4A5557-BD75-473A-B41A-F60763A0F96A}" dt="2026-06-24T23:40:48.304" v="71" actId="27918"/>
        <pc:sldMkLst>
          <pc:docMk/>
          <pc:sldMk cId="3286595105" sldId="268"/>
        </pc:sldMkLst>
        <pc:spChg chg="mod">
          <ac:chgData name="Natalia Abarca Solidarismo DRA" userId="ab89e502a4ec5f51" providerId="LiveId" clId="{AC4A5557-BD75-473A-B41A-F60763A0F96A}" dt="2026-06-24T23:40:27.631" v="66" actId="20577"/>
          <ac:spMkLst>
            <pc:docMk/>
            <pc:sldMk cId="3286595105" sldId="268"/>
            <ac:spMk id="6" creationId="{AF0A84CB-0A20-9D16-3F5F-CC63512F7DBA}"/>
          </ac:spMkLst>
        </pc:spChg>
      </pc:sldChg>
      <pc:sldChg chg="modSp mod">
        <pc:chgData name="Natalia Abarca Solidarismo DRA" userId="ab89e502a4ec5f51" providerId="LiveId" clId="{AC4A5557-BD75-473A-B41A-F60763A0F96A}" dt="2026-06-24T23:42:48.217" v="88" actId="27918"/>
        <pc:sldMkLst>
          <pc:docMk/>
          <pc:sldMk cId="760136577" sldId="271"/>
        </pc:sldMkLst>
        <pc:spChg chg="mod">
          <ac:chgData name="Natalia Abarca Solidarismo DRA" userId="ab89e502a4ec5f51" providerId="LiveId" clId="{AC4A5557-BD75-473A-B41A-F60763A0F96A}" dt="2026-06-24T23:41:44.560" v="78" actId="20577"/>
          <ac:spMkLst>
            <pc:docMk/>
            <pc:sldMk cId="760136577" sldId="271"/>
            <ac:spMk id="6" creationId="{AFD47D0B-E951-FDCE-3012-F53F83688B0B}"/>
          </ac:spMkLst>
        </pc:spChg>
      </pc:sldChg>
      <pc:sldChg chg="modSp mod">
        <pc:chgData name="Natalia Abarca Solidarismo DRA" userId="ab89e502a4ec5f51" providerId="LiveId" clId="{AC4A5557-BD75-473A-B41A-F60763A0F96A}" dt="2026-06-24T23:45:29.658" v="125" actId="27918"/>
        <pc:sldMkLst>
          <pc:docMk/>
          <pc:sldMk cId="2228445092" sldId="272"/>
        </pc:sldMkLst>
        <pc:spChg chg="mod">
          <ac:chgData name="Natalia Abarca Solidarismo DRA" userId="ab89e502a4ec5f51" providerId="LiveId" clId="{AC4A5557-BD75-473A-B41A-F60763A0F96A}" dt="2026-06-24T23:43:39.467" v="110" actId="20577"/>
          <ac:spMkLst>
            <pc:docMk/>
            <pc:sldMk cId="2228445092" sldId="272"/>
            <ac:spMk id="6" creationId="{71B3BCB0-A7BC-2B11-FB6F-3ADAC2392E1B}"/>
          </ac:spMkLst>
        </pc:spChg>
      </pc:sldChg>
      <pc:sldChg chg="modSp mod">
        <pc:chgData name="Natalia Abarca Solidarismo DRA" userId="ab89e502a4ec5f51" providerId="LiveId" clId="{AC4A5557-BD75-473A-B41A-F60763A0F96A}" dt="2026-06-24T23:46:47.541" v="141" actId="27918"/>
        <pc:sldMkLst>
          <pc:docMk/>
          <pc:sldMk cId="2621459604" sldId="276"/>
        </pc:sldMkLst>
        <pc:spChg chg="mod">
          <ac:chgData name="Natalia Abarca Solidarismo DRA" userId="ab89e502a4ec5f51" providerId="LiveId" clId="{AC4A5557-BD75-473A-B41A-F60763A0F96A}" dt="2026-06-24T23:45:55.549" v="134" actId="20577"/>
          <ac:spMkLst>
            <pc:docMk/>
            <pc:sldMk cId="2621459604" sldId="276"/>
            <ac:spMk id="6" creationId="{86DBE690-449D-633D-1901-240A77159CC8}"/>
          </ac:spMkLst>
        </pc:spChg>
      </pc:sldChg>
      <pc:sldChg chg="modSp mod">
        <pc:chgData name="Natalia Abarca Solidarismo DRA" userId="ab89e502a4ec5f51" providerId="LiveId" clId="{AC4A5557-BD75-473A-B41A-F60763A0F96A}" dt="2026-06-24T23:48:24.152" v="168" actId="27918"/>
        <pc:sldMkLst>
          <pc:docMk/>
          <pc:sldMk cId="2569166844" sldId="277"/>
        </pc:sldMkLst>
        <pc:spChg chg="mod">
          <ac:chgData name="Natalia Abarca Solidarismo DRA" userId="ab89e502a4ec5f51" providerId="LiveId" clId="{AC4A5557-BD75-473A-B41A-F60763A0F96A}" dt="2026-06-24T23:46:59.330" v="151" actId="20577"/>
          <ac:spMkLst>
            <pc:docMk/>
            <pc:sldMk cId="2569166844" sldId="277"/>
            <ac:spMk id="6" creationId="{286CF5F9-EC0B-6691-D05C-BD994B9BB5A8}"/>
          </ac:spMkLst>
        </pc:spChg>
        <pc:graphicFrameChg chg="mod">
          <ac:chgData name="Natalia Abarca Solidarismo DRA" userId="ab89e502a4ec5f51" providerId="LiveId" clId="{AC4A5557-BD75-473A-B41A-F60763A0F96A}" dt="2026-06-24T23:47:35.362" v="152"/>
          <ac:graphicFrameMkLst>
            <pc:docMk/>
            <pc:sldMk cId="2569166844" sldId="277"/>
            <ac:graphicFrameMk id="4" creationId="{C6E30FCC-CED7-9EAB-EB9B-FC941B37A08E}"/>
          </ac:graphicFrameMkLst>
        </pc:graphicFrameChg>
      </pc:sldChg>
      <pc:sldChg chg="modSp mod">
        <pc:chgData name="Natalia Abarca Solidarismo DRA" userId="ab89e502a4ec5f51" providerId="LiveId" clId="{AC4A5557-BD75-473A-B41A-F60763A0F96A}" dt="2026-06-24T23:48:10.652" v="165" actId="27918"/>
        <pc:sldMkLst>
          <pc:docMk/>
          <pc:sldMk cId="611772120" sldId="279"/>
        </pc:sldMkLst>
        <pc:spChg chg="mod">
          <ac:chgData name="Natalia Abarca Solidarismo DRA" userId="ab89e502a4ec5f51" providerId="LiveId" clId="{AC4A5557-BD75-473A-B41A-F60763A0F96A}" dt="2026-06-24T23:47:55.770" v="162" actId="20577"/>
          <ac:spMkLst>
            <pc:docMk/>
            <pc:sldMk cId="611772120" sldId="279"/>
            <ac:spMk id="6" creationId="{83EA22D8-6A45-D73F-5596-93F2761F6D03}"/>
          </ac:spMkLst>
        </pc:spChg>
      </pc:sldChg>
      <pc:sldChg chg="modSp mod">
        <pc:chgData name="Natalia Abarca Solidarismo DRA" userId="ab89e502a4ec5f51" providerId="LiveId" clId="{AC4A5557-BD75-473A-B41A-F60763A0F96A}" dt="2026-06-24T23:49:27.600" v="183" actId="27918"/>
        <pc:sldMkLst>
          <pc:docMk/>
          <pc:sldMk cId="762958077" sldId="281"/>
        </pc:sldMkLst>
        <pc:spChg chg="mod">
          <ac:chgData name="Natalia Abarca Solidarismo DRA" userId="ab89e502a4ec5f51" providerId="LiveId" clId="{AC4A5557-BD75-473A-B41A-F60763A0F96A}" dt="2026-06-24T23:49:05.507" v="179" actId="20577"/>
          <ac:spMkLst>
            <pc:docMk/>
            <pc:sldMk cId="762958077" sldId="281"/>
            <ac:spMk id="6" creationId="{09B26075-DFF3-2C9E-950F-1102F50D3363}"/>
          </ac:spMkLst>
        </pc:spChg>
      </pc:sldChg>
      <pc:sldChg chg="modSp mod">
        <pc:chgData name="Natalia Abarca Solidarismo DRA" userId="ab89e502a4ec5f51" providerId="LiveId" clId="{AC4A5557-BD75-473A-B41A-F60763A0F96A}" dt="2026-06-24T23:37:37.442" v="29" actId="20577"/>
        <pc:sldMkLst>
          <pc:docMk/>
          <pc:sldMk cId="1213487594" sldId="286"/>
        </pc:sldMkLst>
        <pc:spChg chg="mod">
          <ac:chgData name="Natalia Abarca Solidarismo DRA" userId="ab89e502a4ec5f51" providerId="LiveId" clId="{AC4A5557-BD75-473A-B41A-F60763A0F96A}" dt="2026-06-24T23:37:37.442" v="29" actId="20577"/>
          <ac:spMkLst>
            <pc:docMk/>
            <pc:sldMk cId="1213487594" sldId="286"/>
            <ac:spMk id="6" creationId="{DED0236D-F158-FBC5-5AC2-F5EE98250754}"/>
          </ac:spMkLst>
        </pc:spChg>
      </pc:sldChg>
    </pc:docChg>
  </pc:docChgLst>
  <pc:docChgLst>
    <pc:chgData name="Natalia Abarca Solidarismo DRA" userId="ab89e502a4ec5f51" providerId="LiveId" clId="{CE65D70C-0758-45DD-921C-7778F831568D}"/>
    <pc:docChg chg="undo custSel modSld">
      <pc:chgData name="Natalia Abarca Solidarismo DRA" userId="ab89e502a4ec5f51" providerId="LiveId" clId="{CE65D70C-0758-45DD-921C-7778F831568D}" dt="2026-06-24T22:26:02.896" v="901" actId="20577"/>
      <pc:docMkLst>
        <pc:docMk/>
      </pc:docMkLst>
      <pc:sldChg chg="modSp mod">
        <pc:chgData name="Natalia Abarca Solidarismo DRA" userId="ab89e502a4ec5f51" providerId="LiveId" clId="{CE65D70C-0758-45DD-921C-7778F831568D}" dt="2026-06-24T22:26:02.896" v="901" actId="20577"/>
        <pc:sldMkLst>
          <pc:docMk/>
          <pc:sldMk cId="2482988857" sldId="256"/>
        </pc:sldMkLst>
        <pc:spChg chg="mod">
          <ac:chgData name="Natalia Abarca Solidarismo DRA" userId="ab89e502a4ec5f51" providerId="LiveId" clId="{CE65D70C-0758-45DD-921C-7778F831568D}" dt="2026-06-24T22:26:02.896" v="901" actId="20577"/>
          <ac:spMkLst>
            <pc:docMk/>
            <pc:sldMk cId="2482988857" sldId="256"/>
            <ac:spMk id="2" creationId="{9D7C25ED-FA93-B8D8-F8FD-3D4CA64AE054}"/>
          </ac:spMkLst>
        </pc:spChg>
      </pc:sldChg>
      <pc:sldChg chg="modSp mod">
        <pc:chgData name="Natalia Abarca Solidarismo DRA" userId="ab89e502a4ec5f51" providerId="LiveId" clId="{CE65D70C-0758-45DD-921C-7778F831568D}" dt="2026-06-24T20:47:06.021" v="607" actId="20577"/>
        <pc:sldMkLst>
          <pc:docMk/>
          <pc:sldMk cId="3611917893" sldId="259"/>
        </pc:sldMkLst>
        <pc:spChg chg="mod">
          <ac:chgData name="Natalia Abarca Solidarismo DRA" userId="ab89e502a4ec5f51" providerId="LiveId" clId="{CE65D70C-0758-45DD-921C-7778F831568D}" dt="2026-06-24T20:47:06.021" v="607" actId="20577"/>
          <ac:spMkLst>
            <pc:docMk/>
            <pc:sldMk cId="3611917893" sldId="259"/>
            <ac:spMk id="6" creationId="{667FB21E-589D-DE20-1E81-2AD28C35DCEF}"/>
          </ac:spMkLst>
        </pc:spChg>
      </pc:sldChg>
      <pc:sldChg chg="mod">
        <pc:chgData name="Natalia Abarca Solidarismo DRA" userId="ab89e502a4ec5f51" providerId="LiveId" clId="{CE65D70C-0758-45DD-921C-7778F831568D}" dt="2026-06-24T20:47:22.721" v="609" actId="27918"/>
        <pc:sldMkLst>
          <pc:docMk/>
          <pc:sldMk cId="837665846" sldId="260"/>
        </pc:sldMkLst>
      </pc:sldChg>
      <pc:sldChg chg="modSp mod">
        <pc:chgData name="Natalia Abarca Solidarismo DRA" userId="ab89e502a4ec5f51" providerId="LiveId" clId="{CE65D70C-0758-45DD-921C-7778F831568D}" dt="2026-06-24T20:56:38.094" v="646" actId="20577"/>
        <pc:sldMkLst>
          <pc:docMk/>
          <pc:sldMk cId="2731614547" sldId="262"/>
        </pc:sldMkLst>
        <pc:spChg chg="mod">
          <ac:chgData name="Natalia Abarca Solidarismo DRA" userId="ab89e502a4ec5f51" providerId="LiveId" clId="{CE65D70C-0758-45DD-921C-7778F831568D}" dt="2026-06-24T20:56:38.094" v="646" actId="20577"/>
          <ac:spMkLst>
            <pc:docMk/>
            <pc:sldMk cId="2731614547" sldId="262"/>
            <ac:spMk id="4" creationId="{89EE7BFF-0931-F70B-57BD-38A50B07B729}"/>
          </ac:spMkLst>
        </pc:spChg>
      </pc:sldChg>
      <pc:sldChg chg="modSp mod">
        <pc:chgData name="Natalia Abarca Solidarismo DRA" userId="ab89e502a4ec5f51" providerId="LiveId" clId="{CE65D70C-0758-45DD-921C-7778F831568D}" dt="2026-06-24T21:04:29.394" v="681" actId="27918"/>
        <pc:sldMkLst>
          <pc:docMk/>
          <pc:sldMk cId="1894360180" sldId="263"/>
        </pc:sldMkLst>
        <pc:spChg chg="mod">
          <ac:chgData name="Natalia Abarca Solidarismo DRA" userId="ab89e502a4ec5f51" providerId="LiveId" clId="{CE65D70C-0758-45DD-921C-7778F831568D}" dt="2026-06-24T20:57:33.648" v="666" actId="20577"/>
          <ac:spMkLst>
            <pc:docMk/>
            <pc:sldMk cId="1894360180" sldId="263"/>
            <ac:spMk id="2" creationId="{8F8C5DEE-A63B-F6EA-08C0-6A64171C9009}"/>
          </ac:spMkLst>
        </pc:spChg>
        <pc:spChg chg="mod">
          <ac:chgData name="Natalia Abarca Solidarismo DRA" userId="ab89e502a4ec5f51" providerId="LiveId" clId="{CE65D70C-0758-45DD-921C-7778F831568D}" dt="2026-06-24T20:57:15.637" v="657" actId="20577"/>
          <ac:spMkLst>
            <pc:docMk/>
            <pc:sldMk cId="1894360180" sldId="263"/>
            <ac:spMk id="6" creationId="{91041B73-EF50-83F3-BF70-B0E4E20D4918}"/>
          </ac:spMkLst>
        </pc:spChg>
      </pc:sldChg>
      <pc:sldChg chg="modSp mod">
        <pc:chgData name="Natalia Abarca Solidarismo DRA" userId="ab89e502a4ec5f51" providerId="LiveId" clId="{CE65D70C-0758-45DD-921C-7778F831568D}" dt="2026-06-24T21:05:35.431" v="690" actId="20577"/>
        <pc:sldMkLst>
          <pc:docMk/>
          <pc:sldMk cId="4163380952" sldId="264"/>
        </pc:sldMkLst>
        <pc:spChg chg="mod">
          <ac:chgData name="Natalia Abarca Solidarismo DRA" userId="ab89e502a4ec5f51" providerId="LiveId" clId="{CE65D70C-0758-45DD-921C-7778F831568D}" dt="2026-06-24T21:05:35.431" v="690" actId="20577"/>
          <ac:spMkLst>
            <pc:docMk/>
            <pc:sldMk cId="4163380952" sldId="264"/>
            <ac:spMk id="7" creationId="{DE3949B7-AF41-B6DE-752B-B53484961243}"/>
          </ac:spMkLst>
        </pc:spChg>
      </pc:sldChg>
      <pc:sldChg chg="modSp mod">
        <pc:chgData name="Natalia Abarca Solidarismo DRA" userId="ab89e502a4ec5f51" providerId="LiveId" clId="{CE65D70C-0758-45DD-921C-7778F831568D}" dt="2026-06-24T21:06:09.428" v="700" actId="27918"/>
        <pc:sldMkLst>
          <pc:docMk/>
          <pc:sldMk cId="3186025466" sldId="265"/>
        </pc:sldMkLst>
        <pc:spChg chg="mod">
          <ac:chgData name="Natalia Abarca Solidarismo DRA" userId="ab89e502a4ec5f51" providerId="LiveId" clId="{CE65D70C-0758-45DD-921C-7778F831568D}" dt="2026-06-24T21:05:56.024" v="697" actId="20577"/>
          <ac:spMkLst>
            <pc:docMk/>
            <pc:sldMk cId="3186025466" sldId="265"/>
            <ac:spMk id="6" creationId="{684CDAB8-7E8B-860F-0428-F74B29688ACB}"/>
          </ac:spMkLst>
        </pc:spChg>
      </pc:sldChg>
      <pc:sldChg chg="modSp mod">
        <pc:chgData name="Natalia Abarca Solidarismo DRA" userId="ab89e502a4ec5f51" providerId="LiveId" clId="{CE65D70C-0758-45DD-921C-7778F831568D}" dt="2026-06-24T21:09:40.086" v="712" actId="20577"/>
        <pc:sldMkLst>
          <pc:docMk/>
          <pc:sldMk cId="2960501034" sldId="266"/>
        </pc:sldMkLst>
        <pc:spChg chg="mod">
          <ac:chgData name="Natalia Abarca Solidarismo DRA" userId="ab89e502a4ec5f51" providerId="LiveId" clId="{CE65D70C-0758-45DD-921C-7778F831568D}" dt="2026-06-24T21:09:40.086" v="712" actId="20577"/>
          <ac:spMkLst>
            <pc:docMk/>
            <pc:sldMk cId="2960501034" sldId="266"/>
            <ac:spMk id="6" creationId="{22D195AA-7582-2101-3C60-F12AA3408804}"/>
          </ac:spMkLst>
        </pc:spChg>
      </pc:sldChg>
      <pc:sldChg chg="modSp mod">
        <pc:chgData name="Natalia Abarca Solidarismo DRA" userId="ab89e502a4ec5f51" providerId="LiveId" clId="{CE65D70C-0758-45DD-921C-7778F831568D}" dt="2026-06-24T20:44:34.605" v="587" actId="27918"/>
        <pc:sldMkLst>
          <pc:docMk/>
          <pc:sldMk cId="1429717259" sldId="267"/>
        </pc:sldMkLst>
        <pc:spChg chg="mod">
          <ac:chgData name="Natalia Abarca Solidarismo DRA" userId="ab89e502a4ec5f51" providerId="LiveId" clId="{CE65D70C-0758-45DD-921C-7778F831568D}" dt="2026-06-24T20:36:29.685" v="577" actId="20577"/>
          <ac:spMkLst>
            <pc:docMk/>
            <pc:sldMk cId="1429717259" sldId="267"/>
            <ac:spMk id="5" creationId="{5D822460-8A18-CCB4-C3A8-FB6C0CE43FE0}"/>
          </ac:spMkLst>
        </pc:spChg>
      </pc:sldChg>
      <pc:sldChg chg="mod">
        <pc:chgData name="Natalia Abarca Solidarismo DRA" userId="ab89e502a4ec5f51" providerId="LiveId" clId="{CE65D70C-0758-45DD-921C-7778F831568D}" dt="2026-06-24T21:10:08.957" v="715" actId="27918"/>
        <pc:sldMkLst>
          <pc:docMk/>
          <pc:sldMk cId="3286595105" sldId="268"/>
        </pc:sldMkLst>
      </pc:sldChg>
      <pc:sldChg chg="modSp mod">
        <pc:chgData name="Natalia Abarca Solidarismo DRA" userId="ab89e502a4ec5f51" providerId="LiveId" clId="{CE65D70C-0758-45DD-921C-7778F831568D}" dt="2026-06-24T22:21:14.607" v="887" actId="27918"/>
        <pc:sldMkLst>
          <pc:docMk/>
          <pc:sldMk cId="4263442550" sldId="270"/>
        </pc:sldMkLst>
        <pc:spChg chg="mod">
          <ac:chgData name="Natalia Abarca Solidarismo DRA" userId="ab89e502a4ec5f51" providerId="LiveId" clId="{CE65D70C-0758-45DD-921C-7778F831568D}" dt="2026-06-24T21:16:18.867" v="749" actId="20577"/>
          <ac:spMkLst>
            <pc:docMk/>
            <pc:sldMk cId="4263442550" sldId="270"/>
            <ac:spMk id="6" creationId="{946AAC41-745B-77E0-2158-733D7D09A641}"/>
          </ac:spMkLst>
        </pc:spChg>
      </pc:sldChg>
      <pc:sldChg chg="modSp mod">
        <pc:chgData name="Natalia Abarca Solidarismo DRA" userId="ab89e502a4ec5f51" providerId="LiveId" clId="{CE65D70C-0758-45DD-921C-7778F831568D}" dt="2026-06-24T21:30:34.908" v="768" actId="20577"/>
        <pc:sldMkLst>
          <pc:docMk/>
          <pc:sldMk cId="760136577" sldId="271"/>
        </pc:sldMkLst>
        <pc:spChg chg="mod">
          <ac:chgData name="Natalia Abarca Solidarismo DRA" userId="ab89e502a4ec5f51" providerId="LiveId" clId="{CE65D70C-0758-45DD-921C-7778F831568D}" dt="2026-06-24T21:30:34.908" v="768" actId="20577"/>
          <ac:spMkLst>
            <pc:docMk/>
            <pc:sldMk cId="760136577" sldId="271"/>
            <ac:spMk id="6" creationId="{AFD47D0B-E951-FDCE-3012-F53F83688B0B}"/>
          </ac:spMkLst>
        </pc:spChg>
      </pc:sldChg>
      <pc:sldChg chg="modSp mod">
        <pc:chgData name="Natalia Abarca Solidarismo DRA" userId="ab89e502a4ec5f51" providerId="LiveId" clId="{CE65D70C-0758-45DD-921C-7778F831568D}" dt="2026-06-24T21:37:16.293" v="802" actId="20577"/>
        <pc:sldMkLst>
          <pc:docMk/>
          <pc:sldMk cId="2228445092" sldId="272"/>
        </pc:sldMkLst>
        <pc:spChg chg="mod">
          <ac:chgData name="Natalia Abarca Solidarismo DRA" userId="ab89e502a4ec5f51" providerId="LiveId" clId="{CE65D70C-0758-45DD-921C-7778F831568D}" dt="2026-06-24T21:37:16.293" v="802" actId="20577"/>
          <ac:spMkLst>
            <pc:docMk/>
            <pc:sldMk cId="2228445092" sldId="272"/>
            <ac:spMk id="6" creationId="{71B3BCB0-A7BC-2B11-FB6F-3ADAC2392E1B}"/>
          </ac:spMkLst>
        </pc:spChg>
        <pc:graphicFrameChg chg="mod">
          <ac:chgData name="Natalia Abarca Solidarismo DRA" userId="ab89e502a4ec5f51" providerId="LiveId" clId="{CE65D70C-0758-45DD-921C-7778F831568D}" dt="2026-06-24T21:36:58.822" v="792"/>
          <ac:graphicFrameMkLst>
            <pc:docMk/>
            <pc:sldMk cId="2228445092" sldId="272"/>
            <ac:graphicFrameMk id="4" creationId="{C6E30FCC-CED7-9EAB-EB9B-FC941B37A08E}"/>
          </ac:graphicFrameMkLst>
        </pc:graphicFrameChg>
      </pc:sldChg>
      <pc:sldChg chg="modSp mod">
        <pc:chgData name="Natalia Abarca Solidarismo DRA" userId="ab89e502a4ec5f51" providerId="LiveId" clId="{CE65D70C-0758-45DD-921C-7778F831568D}" dt="2026-06-24T21:38:20.445" v="818" actId="27918"/>
        <pc:sldMkLst>
          <pc:docMk/>
          <pc:sldMk cId="3146072971" sldId="274"/>
        </pc:sldMkLst>
        <pc:spChg chg="mod">
          <ac:chgData name="Natalia Abarca Solidarismo DRA" userId="ab89e502a4ec5f51" providerId="LiveId" clId="{CE65D70C-0758-45DD-921C-7778F831568D}" dt="2026-06-24T21:37:36.340" v="813" actId="20577"/>
          <ac:spMkLst>
            <pc:docMk/>
            <pc:sldMk cId="3146072971" sldId="274"/>
            <ac:spMk id="6" creationId="{253E9A29-31BD-8D59-EB6C-ECD154626C38}"/>
          </ac:spMkLst>
        </pc:spChg>
      </pc:sldChg>
      <pc:sldChg chg="modSp mod">
        <pc:chgData name="Natalia Abarca Solidarismo DRA" userId="ab89e502a4ec5f51" providerId="LiveId" clId="{CE65D70C-0758-45DD-921C-7778F831568D}" dt="2026-06-24T21:40:09.883" v="840" actId="20577"/>
        <pc:sldMkLst>
          <pc:docMk/>
          <pc:sldMk cId="2569166844" sldId="277"/>
        </pc:sldMkLst>
        <pc:spChg chg="mod">
          <ac:chgData name="Natalia Abarca Solidarismo DRA" userId="ab89e502a4ec5f51" providerId="LiveId" clId="{CE65D70C-0758-45DD-921C-7778F831568D}" dt="2026-06-24T21:40:09.883" v="840" actId="20577"/>
          <ac:spMkLst>
            <pc:docMk/>
            <pc:sldMk cId="2569166844" sldId="277"/>
            <ac:spMk id="6" creationId="{286CF5F9-EC0B-6691-D05C-BD994B9BB5A8}"/>
          </ac:spMkLst>
        </pc:spChg>
      </pc:sldChg>
      <pc:sldChg chg="modSp mod">
        <pc:chgData name="Natalia Abarca Solidarismo DRA" userId="ab89e502a4ec5f51" providerId="LiveId" clId="{CE65D70C-0758-45DD-921C-7778F831568D}" dt="2026-06-24T21:42:30.299" v="872" actId="20577"/>
        <pc:sldMkLst>
          <pc:docMk/>
          <pc:sldMk cId="1029181046" sldId="278"/>
        </pc:sldMkLst>
        <pc:spChg chg="mod">
          <ac:chgData name="Natalia Abarca Solidarismo DRA" userId="ab89e502a4ec5f51" providerId="LiveId" clId="{CE65D70C-0758-45DD-921C-7778F831568D}" dt="2026-06-24T21:42:30.299" v="872" actId="20577"/>
          <ac:spMkLst>
            <pc:docMk/>
            <pc:sldMk cId="1029181046" sldId="278"/>
            <ac:spMk id="6" creationId="{68257B0B-B8A7-29D9-2D16-86359F893296}"/>
          </ac:spMkLst>
        </pc:spChg>
      </pc:sldChg>
      <pc:sldChg chg="mod">
        <pc:chgData name="Natalia Abarca Solidarismo DRA" userId="ab89e502a4ec5f51" providerId="LiveId" clId="{CE65D70C-0758-45DD-921C-7778F831568D}" dt="2026-06-24T21:42:46.797" v="875" actId="27918"/>
        <pc:sldMkLst>
          <pc:docMk/>
          <pc:sldMk cId="611772120" sldId="279"/>
        </pc:sldMkLst>
      </pc:sldChg>
      <pc:sldChg chg="mod">
        <pc:chgData name="Natalia Abarca Solidarismo DRA" userId="ab89e502a4ec5f51" providerId="LiveId" clId="{CE65D70C-0758-45DD-921C-7778F831568D}" dt="2026-06-24T21:43:21.513" v="879" actId="27918"/>
        <pc:sldMkLst>
          <pc:docMk/>
          <pc:sldMk cId="1526911386" sldId="280"/>
        </pc:sldMkLst>
      </pc:sldChg>
      <pc:sldChg chg="mod">
        <pc:chgData name="Natalia Abarca Solidarismo DRA" userId="ab89e502a4ec5f51" providerId="LiveId" clId="{CE65D70C-0758-45DD-921C-7778F831568D}" dt="2026-06-24T21:44:44.040" v="884" actId="27918"/>
        <pc:sldMkLst>
          <pc:docMk/>
          <pc:sldMk cId="762958077" sldId="281"/>
        </pc:sldMkLst>
      </pc:sldChg>
      <pc:sldChg chg="modSp mod">
        <pc:chgData name="Natalia Abarca Solidarismo DRA" userId="ab89e502a4ec5f51" providerId="LiveId" clId="{CE65D70C-0758-45DD-921C-7778F831568D}" dt="2026-06-24T20:55:56.189" v="629" actId="20577"/>
        <pc:sldMkLst>
          <pc:docMk/>
          <pc:sldMk cId="1213487594" sldId="286"/>
        </pc:sldMkLst>
        <pc:spChg chg="mod">
          <ac:chgData name="Natalia Abarca Solidarismo DRA" userId="ab89e502a4ec5f51" providerId="LiveId" clId="{CE65D70C-0758-45DD-921C-7778F831568D}" dt="2026-06-24T20:55:56.189" v="629" actId="20577"/>
          <ac:spMkLst>
            <pc:docMk/>
            <pc:sldMk cId="1213487594" sldId="286"/>
            <ac:spMk id="6" creationId="{DED0236D-F158-FBC5-5AC2-F5EE98250754}"/>
          </ac:spMkLst>
        </pc:spChg>
      </pc:sldChg>
      <pc:sldChg chg="modSp mod">
        <pc:chgData name="Natalia Abarca Solidarismo DRA" userId="ab89e502a4ec5f51" providerId="LiveId" clId="{CE65D70C-0758-45DD-921C-7778F831568D}" dt="2026-06-24T21:36:50.814" v="791" actId="20577"/>
        <pc:sldMkLst>
          <pc:docMk/>
          <pc:sldMk cId="218064223" sldId="287"/>
        </pc:sldMkLst>
        <pc:spChg chg="mod">
          <ac:chgData name="Natalia Abarca Solidarismo DRA" userId="ab89e502a4ec5f51" providerId="LiveId" clId="{CE65D70C-0758-45DD-921C-7778F831568D}" dt="2026-06-24T21:36:50.814" v="791" actId="20577"/>
          <ac:spMkLst>
            <pc:docMk/>
            <pc:sldMk cId="218064223" sldId="287"/>
            <ac:spMk id="6" creationId="{5DF720FA-3487-C6FC-E4AE-CD1EA578B58D}"/>
          </ac:spMkLst>
        </pc:spChg>
      </pc:sldChg>
    </pc:docChg>
  </pc:docChgLst>
</pc:chgInfo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0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1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2.xlsx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3.xlsx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4.xlsx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5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6.xlsx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7.xlsx"/><Relationship Id="rId2" Type="http://schemas.microsoft.com/office/2011/relationships/chartColorStyle" Target="colors17.xml"/><Relationship Id="rId1" Type="http://schemas.microsoft.com/office/2011/relationships/chartStyle" Target="style17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8.xlsx"/><Relationship Id="rId2" Type="http://schemas.microsoft.com/office/2011/relationships/chartColorStyle" Target="colors18.xml"/><Relationship Id="rId1" Type="http://schemas.microsoft.com/office/2011/relationships/chartStyle" Target="style18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9.xlsx"/><Relationship Id="rId2" Type="http://schemas.microsoft.com/office/2011/relationships/chartColorStyle" Target="colors19.xml"/><Relationship Id="rId1" Type="http://schemas.microsoft.com/office/2011/relationships/chartStyle" Target="style19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0.xlsx"/><Relationship Id="rId2" Type="http://schemas.microsoft.com/office/2011/relationships/chartColorStyle" Target="colors20.xml"/><Relationship Id="rId1" Type="http://schemas.microsoft.com/office/2011/relationships/chartStyle" Target="style20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5408665336877533"/>
          <c:y val="0.13353132056179615"/>
          <c:w val="0.95416666666666672"/>
          <c:h val="0.7493939468503937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 Ventas 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1.1266664766710732E-2"/>
                  <c:y val="-3.851494349480871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FE7-408E-A9A1-F41F6F16E884}"/>
                </c:ext>
              </c:extLst>
            </c:dLbl>
            <c:dLbl>
              <c:idx val="4"/>
              <c:layout>
                <c:manualLayout>
                  <c:x val="1.7954887426390263E-3"/>
                  <c:y val="-7.407403650498357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C8D-4B05-BB74-D479C97B027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adugi" panose="020B0502040204020203" pitchFamily="34" charset="0"/>
                    <a:ea typeface="Gadugi" panose="020B0502040204020203" pitchFamily="34" charset="0"/>
                    <a:cs typeface="Arial" panose="020B0604020202020204" pitchFamily="34" charset="0"/>
                  </a:defRPr>
                </a:pPr>
                <a:endParaRPr lang="es-C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Hoja1!$A$2:$A$7</c:f>
              <c:strCache>
                <c:ptCount val="6"/>
                <c:pt idx="0">
                  <c:v>Disponibilidades</c:v>
                </c:pt>
                <c:pt idx="1">
                  <c:v>Inversiones</c:v>
                </c:pt>
                <c:pt idx="2">
                  <c:v>Cartera de Crédito</c:v>
                </c:pt>
                <c:pt idx="3">
                  <c:v>Cuentas por Cobrar</c:v>
                </c:pt>
                <c:pt idx="4">
                  <c:v>Inventario</c:v>
                </c:pt>
                <c:pt idx="5">
                  <c:v>Activos Fijos</c:v>
                </c:pt>
              </c:strCache>
            </c:strRef>
          </c:cat>
          <c:val>
            <c:numRef>
              <c:f>Hoja1!$B$2:$B$7</c:f>
              <c:numCache>
                <c:formatCode>#,##0.00</c:formatCode>
                <c:ptCount val="6"/>
                <c:pt idx="0" formatCode="_(* #,##0.00_);_(* \(#,##0.00\);_(* &quot;-&quot;??_);_(@_)">
                  <c:v>21739058.379999999</c:v>
                </c:pt>
                <c:pt idx="1">
                  <c:v>479862850.56</c:v>
                </c:pt>
                <c:pt idx="2">
                  <c:v>323201185.76999998</c:v>
                </c:pt>
                <c:pt idx="3" formatCode="_(* #,##0.00_);_(* \(#,##0.00\);_(* &quot;-&quot;??_);_(@_)">
                  <c:v>588</c:v>
                </c:pt>
                <c:pt idx="4">
                  <c:v>287645.8</c:v>
                </c:pt>
                <c:pt idx="5" formatCode="_(* #,##0.00_);_(* \(#,##0.00\);_(* &quot;-&quot;??_);_(@_)">
                  <c:v>851120.2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32-4A50-AC23-4AC43030A5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1653936"/>
        <c:axId val="2028539440"/>
      </c:barChart>
      <c:valAx>
        <c:axId val="20285394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.00_);_(* \(#,##0.0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71653936"/>
        <c:crosses val="autoZero"/>
        <c:crossBetween val="between"/>
      </c:valAx>
      <c:catAx>
        <c:axId val="71653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202853944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CR"/>
    </a:p>
  </c:txPr>
  <c:externalData r:id="rId3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2916666666666665E-2"/>
          <c:y val="0.13353124999999999"/>
          <c:w val="0.95416666666666672"/>
          <c:h val="0.7493939468503937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adugi" panose="020B0502040204020203" pitchFamily="34" charset="0"/>
                    <a:ea typeface="Gadugi" panose="020B0502040204020203" pitchFamily="34" charset="0"/>
                    <a:cs typeface="Arial" panose="020B0604020202020204" pitchFamily="34" charset="0"/>
                  </a:defRPr>
                </a:pPr>
                <a:endParaRPr lang="es-C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Hoja1!$A$2:$A$3</c:f>
              <c:strCache>
                <c:ptCount val="2"/>
                <c:pt idx="0">
                  <c:v>IVA Sorportado</c:v>
                </c:pt>
                <c:pt idx="1">
                  <c:v>Participaciones de Capital</c:v>
                </c:pt>
              </c:strCache>
            </c:strRef>
          </c:cat>
          <c:val>
            <c:numRef>
              <c:f>Hoja1!$B$2:$B$3</c:f>
              <c:numCache>
                <c:formatCode>#,##0.00</c:formatCode>
                <c:ptCount val="2"/>
                <c:pt idx="0">
                  <c:v>43751.82</c:v>
                </c:pt>
                <c:pt idx="1">
                  <c:v>464735.07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32-4A50-AC23-4AC43030A5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1653936"/>
        <c:axId val="2028539440"/>
      </c:barChart>
      <c:valAx>
        <c:axId val="20285394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71653936"/>
        <c:crosses val="autoZero"/>
        <c:crossBetween val="between"/>
      </c:valAx>
      <c:catAx>
        <c:axId val="71653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202853944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CR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2916666666666665E-2"/>
          <c:y val="0.13353124999999999"/>
          <c:w val="0.95416666666666672"/>
          <c:h val="0.7493939468503937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1.5473851992483284E-3"/>
                  <c:y val="-4.65657741559953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625-4782-9760-266BE226127F}"/>
                </c:ext>
              </c:extLst>
            </c:dLbl>
            <c:dLbl>
              <c:idx val="3"/>
              <c:layout>
                <c:manualLayout>
                  <c:x val="-1.6656941373731965E-3"/>
                  <c:y val="9.428459644584191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EC1-4638-89B6-8617805978F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adugi" panose="020B0502040204020203" pitchFamily="34" charset="0"/>
                    <a:ea typeface="Gadugi" panose="020B0502040204020203" pitchFamily="34" charset="0"/>
                    <a:cs typeface="Arial" panose="020B0604020202020204" pitchFamily="34" charset="0"/>
                  </a:defRPr>
                </a:pPr>
                <a:endParaRPr lang="es-C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Hoja1!$A$2:$A$5</c:f>
              <c:strCache>
                <c:ptCount val="4"/>
                <c:pt idx="0">
                  <c:v>Ahorros por Pagar</c:v>
                </c:pt>
                <c:pt idx="1">
                  <c:v>Obligaciones por Pagar</c:v>
                </c:pt>
                <c:pt idx="2">
                  <c:v>Cuentas por pagar</c:v>
                </c:pt>
                <c:pt idx="3">
                  <c:v>Provisiones</c:v>
                </c:pt>
              </c:strCache>
            </c:strRef>
          </c:cat>
          <c:val>
            <c:numRef>
              <c:f>Hoja1!$B$2:$B$5</c:f>
              <c:numCache>
                <c:formatCode>#,##0.00</c:formatCode>
                <c:ptCount val="4"/>
                <c:pt idx="0">
                  <c:v>27607573</c:v>
                </c:pt>
                <c:pt idx="1">
                  <c:v>47232077.880000003</c:v>
                </c:pt>
                <c:pt idx="2">
                  <c:v>2783233.48</c:v>
                </c:pt>
                <c:pt idx="3">
                  <c:v>565854.99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32-4A50-AC23-4AC43030A5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1653936"/>
        <c:axId val="2028539440"/>
      </c:barChart>
      <c:valAx>
        <c:axId val="20285394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71653936"/>
        <c:crosses val="autoZero"/>
        <c:crossBetween val="between"/>
      </c:valAx>
      <c:catAx>
        <c:axId val="71653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202853944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CR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2916666666666665E-2"/>
          <c:y val="0.13353124999999999"/>
          <c:w val="0.95416666666666672"/>
          <c:h val="0.7493939468503937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 Ventas 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1.5473851992483284E-3"/>
                  <c:y val="-4.65657741559953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4162-4961-BF05-A4C0F380CF0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adugi" panose="020B0502040204020203" pitchFamily="34" charset="0"/>
                    <a:ea typeface="Gadugi" panose="020B0502040204020203" pitchFamily="34" charset="0"/>
                    <a:cs typeface="Arial" panose="020B0604020202020204" pitchFamily="34" charset="0"/>
                  </a:defRPr>
                </a:pPr>
                <a:endParaRPr lang="es-C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Hoja1!$A$2:$A$7</c:f>
              <c:strCache>
                <c:ptCount val="6"/>
                <c:pt idx="0">
                  <c:v>Ahorro Extraordinario</c:v>
                </c:pt>
                <c:pt idx="1">
                  <c:v>Ahorro Navideño</c:v>
                </c:pt>
                <c:pt idx="2">
                  <c:v>Ahorro Día del Padre</c:v>
                </c:pt>
                <c:pt idx="3">
                  <c:v>Ahorro Día de la Madre</c:v>
                </c:pt>
                <c:pt idx="4">
                  <c:v>Ahorro Marchamo</c:v>
                </c:pt>
                <c:pt idx="5">
                  <c:v>Intereses Ahorros</c:v>
                </c:pt>
              </c:strCache>
            </c:strRef>
          </c:cat>
          <c:val>
            <c:numRef>
              <c:f>Hoja1!$B$2:$B$7</c:f>
              <c:numCache>
                <c:formatCode>#,##0.00</c:formatCode>
                <c:ptCount val="6"/>
                <c:pt idx="0">
                  <c:v>21074126.27</c:v>
                </c:pt>
                <c:pt idx="1">
                  <c:v>2436000</c:v>
                </c:pt>
                <c:pt idx="2">
                  <c:v>329207.63</c:v>
                </c:pt>
                <c:pt idx="3">
                  <c:v>312000</c:v>
                </c:pt>
                <c:pt idx="4">
                  <c:v>1855119.04</c:v>
                </c:pt>
                <c:pt idx="5">
                  <c:v>1601120.06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32-4A50-AC23-4AC43030A5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1653936"/>
        <c:axId val="2028539440"/>
      </c:barChart>
      <c:valAx>
        <c:axId val="20285394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71653936"/>
        <c:crosses val="autoZero"/>
        <c:crossBetween val="between"/>
      </c:valAx>
      <c:catAx>
        <c:axId val="71653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202853944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CR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468810056116957"/>
          <c:y val="0.13969504271513175"/>
          <c:w val="0.95416666666666672"/>
          <c:h val="0.7493939468503937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 Ventas 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3.3082759649192502E-3"/>
                  <c:y val="-3.08184731266554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7B6-4F84-88B8-411BD4AD9E3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adugi" panose="020B0502040204020203" pitchFamily="34" charset="0"/>
                    <a:ea typeface="Gadugi" panose="020B0502040204020203" pitchFamily="34" charset="0"/>
                    <a:cs typeface="Arial" panose="020B0604020202020204" pitchFamily="34" charset="0"/>
                  </a:defRPr>
                </a:pPr>
                <a:endParaRPr lang="es-C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Hoja1!$A$2:$A$7</c:f>
              <c:strCache>
                <c:ptCount val="6"/>
                <c:pt idx="0">
                  <c:v>Aporte en Custodia</c:v>
                </c:pt>
                <c:pt idx="1">
                  <c:v>Cuenta por Pagar Proveedores</c:v>
                </c:pt>
                <c:pt idx="2">
                  <c:v>Honorarios por Pagar</c:v>
                </c:pt>
                <c:pt idx="3">
                  <c:v>Impuestos por Pagar</c:v>
                </c:pt>
                <c:pt idx="4">
                  <c:v>Excedentes por Pagar</c:v>
                </c:pt>
                <c:pt idx="5">
                  <c:v>Otras Cuentas por Pagar</c:v>
                </c:pt>
              </c:strCache>
            </c:strRef>
          </c:cat>
          <c:val>
            <c:numRef>
              <c:f>Hoja1!$B$2:$B$7</c:f>
              <c:numCache>
                <c:formatCode>#,##0.00</c:formatCode>
                <c:ptCount val="6"/>
                <c:pt idx="0">
                  <c:v>46857490.729999997</c:v>
                </c:pt>
                <c:pt idx="1">
                  <c:v>374587.15</c:v>
                </c:pt>
                <c:pt idx="2">
                  <c:v>1171699.02</c:v>
                </c:pt>
                <c:pt idx="3">
                  <c:v>893231.68</c:v>
                </c:pt>
                <c:pt idx="4">
                  <c:v>21390.82</c:v>
                </c:pt>
                <c:pt idx="5">
                  <c:v>131056.97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32-4A50-AC23-4AC43030A5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1653936"/>
        <c:axId val="2028539440"/>
      </c:barChart>
      <c:valAx>
        <c:axId val="20285394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71653936"/>
        <c:crosses val="autoZero"/>
        <c:crossBetween val="between"/>
      </c:valAx>
      <c:catAx>
        <c:axId val="71653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202853944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CR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2916666666666665E-2"/>
          <c:y val="0.13353124999999999"/>
          <c:w val="0.95416666666666672"/>
          <c:h val="0.7493939468503937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 Ventas 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dLbl>
              <c:idx val="4"/>
              <c:layout>
                <c:manualLayout>
                  <c:x val="1.5473851992483284E-3"/>
                  <c:y val="-4.65657741559953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A71-41CA-9DBD-270CFB68E86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adugi" panose="020B0502040204020203" pitchFamily="34" charset="0"/>
                    <a:ea typeface="Gadugi" panose="020B0502040204020203" pitchFamily="34" charset="0"/>
                    <a:cs typeface="Arial" panose="020B0604020202020204" pitchFamily="34" charset="0"/>
                  </a:defRPr>
                </a:pPr>
                <a:endParaRPr lang="es-C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Hoja1!$A$2:$A$3</c:f>
              <c:strCache>
                <c:ptCount val="2"/>
                <c:pt idx="0">
                  <c:v>Provisión Asamblea</c:v>
                </c:pt>
                <c:pt idx="1">
                  <c:v>Provisión Auditoria</c:v>
                </c:pt>
              </c:strCache>
            </c:strRef>
          </c:cat>
          <c:val>
            <c:numRef>
              <c:f>Hoja1!$B$2:$B$3</c:f>
              <c:numCache>
                <c:formatCode>_(* #,##0.00_);_(* \(#,##0.00\);_(* "-"??_);_(@_)</c:formatCode>
                <c:ptCount val="2"/>
                <c:pt idx="0" formatCode="#,##0.00">
                  <c:v>65854.990000000005</c:v>
                </c:pt>
                <c:pt idx="1">
                  <c:v>500000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32-4A50-AC23-4AC43030A5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1653936"/>
        <c:axId val="2028539440"/>
      </c:barChart>
      <c:valAx>
        <c:axId val="20285394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71653936"/>
        <c:crosses val="autoZero"/>
        <c:crossBetween val="between"/>
      </c:valAx>
      <c:catAx>
        <c:axId val="71653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202853944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CR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6434454885444072"/>
          <c:y val="0.12106413112632927"/>
          <c:w val="0.95416666666666672"/>
          <c:h val="0.7493939468503937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 Ventas 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1.7497342677189871E-3"/>
                  <c:y val="-3.332596202176230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7714-482D-AD06-9599144C5E26}"/>
                </c:ext>
              </c:extLst>
            </c:dLbl>
            <c:dLbl>
              <c:idx val="2"/>
              <c:layout>
                <c:manualLayout>
                  <c:x val="3.4994685354379743E-3"/>
                  <c:y val="-3.635559493283160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D90-4208-9CDF-0B594E06583C}"/>
                </c:ext>
              </c:extLst>
            </c:dLbl>
            <c:dLbl>
              <c:idx val="3"/>
              <c:layout>
                <c:manualLayout>
                  <c:x val="1.5473851992483284E-3"/>
                  <c:y val="-4.65657741559953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F32-4A50-AC23-4AC43030A55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adugi" panose="020B0502040204020203" pitchFamily="34" charset="0"/>
                    <a:ea typeface="Gadugi" panose="020B0502040204020203" pitchFamily="34" charset="0"/>
                    <a:cs typeface="Arial" panose="020B0604020202020204" pitchFamily="34" charset="0"/>
                  </a:defRPr>
                </a:pPr>
                <a:endParaRPr lang="es-C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Hoja1!$A$2:$A$4</c:f>
              <c:strCache>
                <c:ptCount val="3"/>
                <c:pt idx="0">
                  <c:v>Aporte Obrero</c:v>
                </c:pt>
                <c:pt idx="1">
                  <c:v>Aporte Patronal</c:v>
                </c:pt>
                <c:pt idx="2">
                  <c:v>Reserva Fondo de Mutualidad y Socorro</c:v>
                </c:pt>
              </c:strCache>
            </c:strRef>
          </c:cat>
          <c:val>
            <c:numRef>
              <c:f>Hoja1!$B$2:$B$4</c:f>
              <c:numCache>
                <c:formatCode>#,##0.00</c:formatCode>
                <c:ptCount val="3"/>
                <c:pt idx="0">
                  <c:v>236287381.66999999</c:v>
                </c:pt>
                <c:pt idx="1">
                  <c:v>504151942.94</c:v>
                </c:pt>
                <c:pt idx="2">
                  <c:v>759143.45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32-4A50-AC23-4AC43030A5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1653936"/>
        <c:axId val="2028539440"/>
      </c:barChart>
      <c:valAx>
        <c:axId val="20285394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71653936"/>
        <c:crosses val="autoZero"/>
        <c:crossBetween val="between"/>
      </c:valAx>
      <c:catAx>
        <c:axId val="71653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202853944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CR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2916666666666665E-2"/>
          <c:y val="0.13353124999999999"/>
          <c:w val="0.95416666666666672"/>
          <c:h val="0.7493939468503937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 Ventas 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1.5473851992483284E-3"/>
                  <c:y val="-4.65657741559953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F83-43F5-AC4C-851C82D88CA6}"/>
                </c:ext>
              </c:extLst>
            </c:dLbl>
            <c:dLbl>
              <c:idx val="3"/>
              <c:layout>
                <c:manualLayout>
                  <c:x val="0"/>
                  <c:y val="-3.283876168015056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C58-4A26-96A0-ACB3C0C54B4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adugi" panose="020B0502040204020203" pitchFamily="34" charset="0"/>
                    <a:ea typeface="Gadugi" panose="020B0502040204020203" pitchFamily="34" charset="0"/>
                    <a:cs typeface="Arial" panose="020B0604020202020204" pitchFamily="34" charset="0"/>
                  </a:defRPr>
                </a:pPr>
                <a:endParaRPr lang="es-C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Hoja1!$A$2:$A$5</c:f>
              <c:strCache>
                <c:ptCount val="4"/>
                <c:pt idx="0">
                  <c:v>Inversiones</c:v>
                </c:pt>
                <c:pt idx="1">
                  <c:v>Cartera de crédito</c:v>
                </c:pt>
                <c:pt idx="2">
                  <c:v>Ingresos Pulperia</c:v>
                </c:pt>
                <c:pt idx="3">
                  <c:v>Comisiones y Descuentos</c:v>
                </c:pt>
              </c:strCache>
            </c:strRef>
          </c:cat>
          <c:val>
            <c:numRef>
              <c:f>Hoja1!$B$2:$B$5</c:f>
              <c:numCache>
                <c:formatCode>#,##0.00</c:formatCode>
                <c:ptCount val="4"/>
                <c:pt idx="0">
                  <c:v>2402080.54</c:v>
                </c:pt>
                <c:pt idx="1">
                  <c:v>2840479.65</c:v>
                </c:pt>
                <c:pt idx="2">
                  <c:v>515240.92</c:v>
                </c:pt>
                <c:pt idx="3" formatCode="_-* #\ ##0.00\ _€_-;\-* #\ ##0.00\ _€_-;_-* &quot;-&quot;??\ _€_-;_-@_-">
                  <c:v>852.5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32-4A50-AC23-4AC43030A5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1653936"/>
        <c:axId val="2028539440"/>
      </c:barChart>
      <c:valAx>
        <c:axId val="20285394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71653936"/>
        <c:crosses val="autoZero"/>
        <c:crossBetween val="between"/>
      </c:valAx>
      <c:catAx>
        <c:axId val="71653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202853944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CR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2916666666666665E-2"/>
          <c:y val="0.13353124999999999"/>
          <c:w val="0.95416666666666672"/>
          <c:h val="0.7493939468503937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 Ventas 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dLbl>
              <c:idx val="0"/>
              <c:layout>
                <c:manualLayout>
                  <c:x val="-5.788741413032295E-3"/>
                  <c:y val="-4.71422982229209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CAD-4DE3-9D2C-FC172165FBD9}"/>
                </c:ext>
              </c:extLst>
            </c:dLbl>
            <c:dLbl>
              <c:idx val="1"/>
              <c:layout>
                <c:manualLayout>
                  <c:x val="-3.2355110587506991E-17"/>
                  <c:y val="-3.771383857833676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8FF-4493-80C6-662F7CB31E12}"/>
                </c:ext>
              </c:extLst>
            </c:dLbl>
            <c:dLbl>
              <c:idx val="2"/>
              <c:layout>
                <c:manualLayout>
                  <c:x val="-7.0593784050557379E-3"/>
                  <c:y val="-2.82853789337525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454-44ED-B49A-2EBDDD80B1AD}"/>
                </c:ext>
              </c:extLst>
            </c:dLbl>
            <c:dLbl>
              <c:idx val="3"/>
              <c:layout>
                <c:manualLayout>
                  <c:x val="3.5945696399765667E-3"/>
                  <c:y val="-6.85654413051165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F32-4A50-AC23-4AC43030A55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adugi" panose="020B0502040204020203" pitchFamily="34" charset="0"/>
                    <a:ea typeface="Gadugi" panose="020B0502040204020203" pitchFamily="34" charset="0"/>
                    <a:cs typeface="Arial" panose="020B0604020202020204" pitchFamily="34" charset="0"/>
                  </a:defRPr>
                </a:pPr>
                <a:endParaRPr lang="es-C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Hoja1!$A$2:$A$13</c:f>
              <c:numCache>
                <c:formatCode>mmm\-yy</c:formatCode>
                <c:ptCount val="4"/>
                <c:pt idx="0">
                  <c:v>46023</c:v>
                </c:pt>
                <c:pt idx="1">
                  <c:v>46081</c:v>
                </c:pt>
                <c:pt idx="2">
                  <c:v>46112</c:v>
                </c:pt>
                <c:pt idx="3">
                  <c:v>46142</c:v>
                </c:pt>
              </c:numCache>
            </c:numRef>
          </c:cat>
          <c:val>
            <c:numRef>
              <c:f>Hoja1!$B$2:$B$13</c:f>
              <c:numCache>
                <c:formatCode>_(* #,##0.00_);_(* \(#,##0.00\);_(* "-"??_);_(@_)</c:formatCode>
                <c:ptCount val="4"/>
                <c:pt idx="0">
                  <c:v>5661645.6900000004</c:v>
                </c:pt>
                <c:pt idx="1">
                  <c:v>5770809.1200000001</c:v>
                </c:pt>
                <c:pt idx="2">
                  <c:v>5907108.0899999999</c:v>
                </c:pt>
                <c:pt idx="3">
                  <c:v>5758653.6100000003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32-4A50-AC23-4AC43030A5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1653936"/>
        <c:axId val="2028539440"/>
      </c:barChart>
      <c:valAx>
        <c:axId val="20285394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.00_);_(* \(#,##0.0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71653936"/>
        <c:crosses val="autoZero"/>
        <c:crossBetween val="between"/>
      </c:valAx>
      <c:dateAx>
        <c:axId val="71653936"/>
        <c:scaling>
          <c:orientation val="minMax"/>
        </c:scaling>
        <c:delete val="0"/>
        <c:axPos val="b"/>
        <c:numFmt formatCode="mmm\-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2028539440"/>
        <c:crosses val="autoZero"/>
        <c:auto val="1"/>
        <c:lblOffset val="100"/>
        <c:baseTimeUnit val="months"/>
      </c:dateAx>
      <c:spPr>
        <a:noFill/>
        <a:ln w="25400"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CR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2916666666666665E-2"/>
          <c:y val="0.13353124999999999"/>
          <c:w val="0.95416666666666672"/>
          <c:h val="0.7493939468503937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 Ventas 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0"/>
                  <c:y val="-2.751067392486326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86C-4546-9ED8-408E21E40D9E}"/>
                </c:ext>
              </c:extLst>
            </c:dLbl>
            <c:dLbl>
              <c:idx val="2"/>
              <c:layout>
                <c:manualLayout>
                  <c:x val="-1.2894321937032133E-16"/>
                  <c:y val="-5.028511810444902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A54-4480-967F-0FD2783A0EC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adugi" panose="020B0502040204020203" pitchFamily="34" charset="0"/>
                    <a:ea typeface="Gadugi" panose="020B0502040204020203" pitchFamily="34" charset="0"/>
                    <a:cs typeface="Arial" panose="020B0604020202020204" pitchFamily="34" charset="0"/>
                  </a:defRPr>
                </a:pPr>
                <a:endParaRPr lang="es-C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Hoja1!$A$2:$A$4</c:f>
              <c:strCache>
                <c:ptCount val="3"/>
                <c:pt idx="0">
                  <c:v>Gastos Financieros</c:v>
                </c:pt>
                <c:pt idx="1">
                  <c:v>Gastos Operativos </c:v>
                </c:pt>
                <c:pt idx="2">
                  <c:v>Gastos Administración</c:v>
                </c:pt>
              </c:strCache>
            </c:strRef>
          </c:cat>
          <c:val>
            <c:numRef>
              <c:f>Hoja1!$B$2:$B$4</c:f>
              <c:numCache>
                <c:formatCode>_(* #,##0.00_);_(* \(#,##0.00\);_(* "-"??_);_(@_)</c:formatCode>
                <c:ptCount val="3"/>
                <c:pt idx="0">
                  <c:v>131288.78</c:v>
                </c:pt>
                <c:pt idx="1">
                  <c:v>527461.27</c:v>
                </c:pt>
                <c:pt idx="2">
                  <c:v>3405451.6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32-4A50-AC23-4AC43030A5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1653936"/>
        <c:axId val="2028539440"/>
      </c:barChart>
      <c:valAx>
        <c:axId val="20285394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.00_);_(* \(#,##0.0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71653936"/>
        <c:crosses val="autoZero"/>
        <c:crossBetween val="between"/>
      </c:valAx>
      <c:catAx>
        <c:axId val="71653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202853944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CR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331255973475062"/>
          <c:y val="0.13981688001134385"/>
          <c:w val="0.95416666666666672"/>
          <c:h val="0.7493939468503937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 Ventas 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dLbl>
              <c:idx val="1"/>
              <c:layout>
                <c:manualLayout>
                  <c:x val="1.0167373590034615E-2"/>
                  <c:y val="-2.828537893375257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9D7-4C6B-9B8F-DEE489AEDEA0}"/>
                </c:ext>
              </c:extLst>
            </c:dLbl>
            <c:dLbl>
              <c:idx val="2"/>
              <c:layout>
                <c:manualLayout>
                  <c:x val="-2.3581565659610421E-3"/>
                  <c:y val="-5.342793798597708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9D7-4C6B-9B8F-DEE489AEDEA0}"/>
                </c:ext>
              </c:extLst>
            </c:dLbl>
            <c:dLbl>
              <c:idx val="3"/>
              <c:layout>
                <c:manualLayout>
                  <c:x val="-8.878947760000944E-3"/>
                  <c:y val="-4.9708522015948199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F32-4A50-AC23-4AC43030A55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adugi" panose="020B0502040204020203" pitchFamily="34" charset="0"/>
                    <a:ea typeface="Gadugi" panose="020B0502040204020203" pitchFamily="34" charset="0"/>
                    <a:cs typeface="Arial" panose="020B0604020202020204" pitchFamily="34" charset="0"/>
                  </a:defRPr>
                </a:pPr>
                <a:endParaRPr lang="es-C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Hoja1!$A$2:$A$13</c:f>
              <c:numCache>
                <c:formatCode>mmm\-yy</c:formatCode>
                <c:ptCount val="4"/>
                <c:pt idx="0">
                  <c:v>46053</c:v>
                </c:pt>
                <c:pt idx="1">
                  <c:v>46081</c:v>
                </c:pt>
                <c:pt idx="2">
                  <c:v>46112</c:v>
                </c:pt>
                <c:pt idx="3">
                  <c:v>46142</c:v>
                </c:pt>
              </c:numCache>
            </c:numRef>
          </c:cat>
          <c:val>
            <c:numRef>
              <c:f>Hoja1!$B$2:$B$13</c:f>
              <c:numCache>
                <c:formatCode>_(* #,##0.00_);_(* \(#,##0.00\);_(* "-"??_);_(@_)</c:formatCode>
                <c:ptCount val="4"/>
                <c:pt idx="0">
                  <c:v>3551208.07</c:v>
                </c:pt>
                <c:pt idx="1">
                  <c:v>3601129.27</c:v>
                </c:pt>
                <c:pt idx="2">
                  <c:v>4252094.34</c:v>
                </c:pt>
                <c:pt idx="3">
                  <c:v>4064201.65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32-4A50-AC23-4AC43030A5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1653936"/>
        <c:axId val="2028539440"/>
      </c:barChart>
      <c:valAx>
        <c:axId val="20285394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.00_);_(* \(#,##0.0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71653936"/>
        <c:crosses val="autoZero"/>
        <c:crossBetween val="between"/>
      </c:valAx>
      <c:dateAx>
        <c:axId val="71653936"/>
        <c:scaling>
          <c:orientation val="minMax"/>
        </c:scaling>
        <c:delete val="0"/>
        <c:axPos val="b"/>
        <c:numFmt formatCode="mmm\-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2028539440"/>
        <c:crosses val="autoZero"/>
        <c:auto val="1"/>
        <c:lblOffset val="100"/>
        <c:baseTimeUnit val="months"/>
      </c:date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CR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2916666666666665E-2"/>
          <c:y val="0.13353124999999999"/>
          <c:w val="0.95416666666666672"/>
          <c:h val="0.7493939468503937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 Ventas 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adugi" panose="020B0502040204020203" pitchFamily="34" charset="0"/>
                    <a:ea typeface="Gadugi" panose="020B0502040204020203" pitchFamily="34" charset="0"/>
                    <a:cs typeface="Arial" panose="020B0604020202020204" pitchFamily="34" charset="0"/>
                  </a:defRPr>
                </a:pPr>
                <a:endParaRPr lang="es-C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Hoja1!$A$2:$A$6</c:f>
              <c:strCache>
                <c:ptCount val="5"/>
                <c:pt idx="0">
                  <c:v>Banco Nacional - PRINCIPAL</c:v>
                </c:pt>
                <c:pt idx="1">
                  <c:v>Banco Nacional - PATRONAL</c:v>
                </c:pt>
                <c:pt idx="2">
                  <c:v>Banco Nacional - PULPERIA</c:v>
                </c:pt>
                <c:pt idx="3">
                  <c:v>Mutual Alajuela</c:v>
                </c:pt>
                <c:pt idx="4">
                  <c:v>Banco Central</c:v>
                </c:pt>
              </c:strCache>
            </c:strRef>
          </c:cat>
          <c:val>
            <c:numRef>
              <c:f>Hoja1!$B$2:$B$6</c:f>
              <c:numCache>
                <c:formatCode>#,##0.00</c:formatCode>
                <c:ptCount val="5"/>
                <c:pt idx="0">
                  <c:v>9920132.3200000003</c:v>
                </c:pt>
                <c:pt idx="1">
                  <c:v>394.07</c:v>
                </c:pt>
                <c:pt idx="2">
                  <c:v>183757.25</c:v>
                </c:pt>
                <c:pt idx="3" formatCode="_(* #,##0.00_);_(* \(#,##0.00\);_(* &quot;-&quot;??_);_(@_)">
                  <c:v>915483.67</c:v>
                </c:pt>
                <c:pt idx="4" formatCode="_(* #,##0.00_);_(* \(#,##0.00\);_(* &quot;-&quot;??_);_(@_)">
                  <c:v>10883246.33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32-4A50-AC23-4AC43030A5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1653936"/>
        <c:axId val="2028539440"/>
      </c:barChart>
      <c:valAx>
        <c:axId val="20285394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71653936"/>
        <c:crosses val="autoZero"/>
        <c:crossBetween val="between"/>
      </c:valAx>
      <c:catAx>
        <c:axId val="71653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202853944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CR"/>
    </a:p>
  </c:txPr>
  <c:externalData r:id="rId3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2916666666666665E-2"/>
          <c:y val="0.13353124999999999"/>
          <c:w val="0.95416666666666672"/>
          <c:h val="0.7493939468503937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 Ventas 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Pt>
            <c:idx val="2"/>
            <c:invertIfNegative val="0"/>
            <c:bubble3D val="0"/>
            <c:spPr>
              <a:solidFill>
                <a:srgbClr val="C0000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D21-48C4-9CB9-885C83BBCD89}"/>
              </c:ext>
            </c:extLst>
          </c:dPt>
          <c:dLbls>
            <c:dLbl>
              <c:idx val="3"/>
              <c:layout>
                <c:manualLayout>
                  <c:x val="1.5473851992483284E-3"/>
                  <c:y val="-4.65657741559953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F32-4A50-AC23-4AC43030A55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adugi" panose="020B0502040204020203" pitchFamily="34" charset="0"/>
                    <a:ea typeface="Gadugi" panose="020B0502040204020203" pitchFamily="34" charset="0"/>
                    <a:cs typeface="Arial" panose="020B0604020202020204" pitchFamily="34" charset="0"/>
                  </a:defRPr>
                </a:pPr>
                <a:endParaRPr lang="es-C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Hoja1!$A$2:$A$4</c:f>
              <c:strCache>
                <c:ptCount val="3"/>
                <c:pt idx="0">
                  <c:v>INGRESOS</c:v>
                </c:pt>
                <c:pt idx="1">
                  <c:v>GASTOS</c:v>
                </c:pt>
                <c:pt idx="2">
                  <c:v>RESULTADO</c:v>
                </c:pt>
              </c:strCache>
            </c:strRef>
          </c:cat>
          <c:val>
            <c:numRef>
              <c:f>Hoja1!$B$2:$B$4</c:f>
              <c:numCache>
                <c:formatCode>_(* #,##0.00_);_(* \(#,##0.00\);_(* "-"??_);_(@_)</c:formatCode>
                <c:ptCount val="3"/>
                <c:pt idx="0">
                  <c:v>5758653.6100000003</c:v>
                </c:pt>
                <c:pt idx="1">
                  <c:v>4064201.65</c:v>
                </c:pt>
                <c:pt idx="2">
                  <c:v>1694451.9600000004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32-4A50-AC23-4AC43030A5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1653936"/>
        <c:axId val="2028539440"/>
      </c:barChart>
      <c:valAx>
        <c:axId val="20285394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.00_);_(* \(#,##0.0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71653936"/>
        <c:crosses val="autoZero"/>
        <c:crossBetween val="between"/>
      </c:valAx>
      <c:catAx>
        <c:axId val="71653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202853944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CR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2916666666666665E-2"/>
          <c:y val="0.13353124999999999"/>
          <c:w val="0.95416666666666672"/>
          <c:h val="0.7493939468503937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 Ventas 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4-CA10-4F52-9D2E-3AFFBD98CABD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D21-48C4-9CB9-885C83BBCD89}"/>
              </c:ext>
            </c:extLst>
          </c:dPt>
          <c:dLbls>
            <c:dLbl>
              <c:idx val="0"/>
              <c:layout>
                <c:manualLayout>
                  <c:x val="1.4916134912329672E-3"/>
                  <c:y val="-1.337944148733038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ACD-43A3-BDB0-0321B2393868}"/>
                </c:ext>
              </c:extLst>
            </c:dLbl>
            <c:dLbl>
              <c:idx val="1"/>
              <c:layout>
                <c:manualLayout>
                  <c:x val="-7.4580674561647679E-3"/>
                  <c:y val="-4.0138324461991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A10-4F52-9D2E-3AFFBD98CABD}"/>
                </c:ext>
              </c:extLst>
            </c:dLbl>
            <c:dLbl>
              <c:idx val="2"/>
              <c:layout>
                <c:manualLayout>
                  <c:x val="6.7674621547120306E-3"/>
                  <c:y val="-0.10034581115497765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BD21-48C4-9CB9-885C83BBCD89}"/>
                </c:ext>
              </c:extLst>
            </c:dLbl>
            <c:dLbl>
              <c:idx val="3"/>
              <c:layout>
                <c:manualLayout>
                  <c:x val="-7.4022787625950314E-3"/>
                  <c:y val="-4.656572387255830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F32-4A50-AC23-4AC43030A55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adugi" panose="020B0502040204020203" pitchFamily="34" charset="0"/>
                    <a:ea typeface="Gadugi" panose="020B0502040204020203" pitchFamily="34" charset="0"/>
                    <a:cs typeface="Arial" panose="020B0604020202020204" pitchFamily="34" charset="0"/>
                  </a:defRPr>
                </a:pPr>
                <a:endParaRPr lang="es-C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Hoja1!$A$2:$A$13</c:f>
              <c:numCache>
                <c:formatCode>mmm\-yy</c:formatCode>
                <c:ptCount val="4"/>
                <c:pt idx="0">
                  <c:v>46053</c:v>
                </c:pt>
                <c:pt idx="1">
                  <c:v>46081</c:v>
                </c:pt>
                <c:pt idx="2">
                  <c:v>46112</c:v>
                </c:pt>
                <c:pt idx="3">
                  <c:v>46142</c:v>
                </c:pt>
              </c:numCache>
            </c:numRef>
          </c:cat>
          <c:val>
            <c:numRef>
              <c:f>Hoja1!$B$2:$B$13</c:f>
              <c:numCache>
                <c:formatCode>_(* #,##0.00_);_(* \(#,##0.00\);_(* "-"??_);_(@_)</c:formatCode>
                <c:ptCount val="4"/>
                <c:pt idx="0">
                  <c:v>2110437.62</c:v>
                </c:pt>
                <c:pt idx="1">
                  <c:v>2169679.85</c:v>
                </c:pt>
                <c:pt idx="2">
                  <c:v>1655013.75</c:v>
                </c:pt>
                <c:pt idx="3">
                  <c:v>1694451.96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32-4A50-AC23-4AC43030A5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1653936"/>
        <c:axId val="2028539440"/>
      </c:barChart>
      <c:valAx>
        <c:axId val="20285394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.00_);_(* \(#,##0.0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71653936"/>
        <c:crosses val="autoZero"/>
        <c:crossBetween val="between"/>
      </c:valAx>
      <c:dateAx>
        <c:axId val="71653936"/>
        <c:scaling>
          <c:orientation val="minMax"/>
        </c:scaling>
        <c:delete val="0"/>
        <c:axPos val="b"/>
        <c:numFmt formatCode="mmm\-yy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2028539440"/>
        <c:crosses val="autoZero"/>
        <c:auto val="1"/>
        <c:lblOffset val="100"/>
        <c:baseTimeUnit val="months"/>
      </c:date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CR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929416511191165"/>
          <c:y val="0.13353117348154608"/>
          <c:w val="0.95416666666666672"/>
          <c:h val="0.7493939468503937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adugi" panose="020B0502040204020203" pitchFamily="34" charset="0"/>
                    <a:ea typeface="Gadugi" panose="020B0502040204020203" pitchFamily="34" charset="0"/>
                    <a:cs typeface="Arial" panose="020B0604020202020204" pitchFamily="34" charset="0"/>
                  </a:defRPr>
                </a:pPr>
                <a:endParaRPr lang="es-C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Hoja1!$A$2:$A$5</c:f>
              <c:strCache>
                <c:ptCount val="4"/>
                <c:pt idx="0">
                  <c:v>BN Gane Más</c:v>
                </c:pt>
                <c:pt idx="1">
                  <c:v>BCCR-Reserva de Liquidez</c:v>
                </c:pt>
                <c:pt idx="2">
                  <c:v>Intereses por Cobrar</c:v>
                </c:pt>
                <c:pt idx="3">
                  <c:v>Fondos a la Vista</c:v>
                </c:pt>
              </c:strCache>
            </c:strRef>
          </c:cat>
          <c:val>
            <c:numRef>
              <c:f>Hoja1!$B$2:$B$5</c:f>
              <c:numCache>
                <c:formatCode>#,##0.00</c:formatCode>
                <c:ptCount val="4"/>
                <c:pt idx="0">
                  <c:v>31480000</c:v>
                </c:pt>
                <c:pt idx="1">
                  <c:v>29000000</c:v>
                </c:pt>
                <c:pt idx="2">
                  <c:v>153055.9</c:v>
                </c:pt>
                <c:pt idx="3">
                  <c:v>7880.25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32-4A50-AC23-4AC43030A5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1653936"/>
        <c:axId val="2028539440"/>
      </c:barChart>
      <c:valAx>
        <c:axId val="20285394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71653936"/>
        <c:crosses val="autoZero"/>
        <c:crossBetween val="between"/>
      </c:valAx>
      <c:catAx>
        <c:axId val="71653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202853944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CR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2916666666666665E-2"/>
          <c:y val="0.13353124999999999"/>
          <c:w val="0.95416666666666672"/>
          <c:h val="0.7493939468503937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 Ventas 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adugi" panose="020B0502040204020203" pitchFamily="34" charset="0"/>
                    <a:ea typeface="Gadugi" panose="020B0502040204020203" pitchFamily="34" charset="0"/>
                    <a:cs typeface="Arial" panose="020B0604020202020204" pitchFamily="34" charset="0"/>
                  </a:defRPr>
                </a:pPr>
                <a:endParaRPr lang="es-C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Hoja1!$A$2:$A$7</c:f>
              <c:strCache>
                <c:ptCount val="6"/>
                <c:pt idx="0">
                  <c:v>Coopeande R.L </c:v>
                </c:pt>
                <c:pt idx="1">
                  <c:v>Coopecaja</c:v>
                </c:pt>
                <c:pt idx="2">
                  <c:v>Coopealianza</c:v>
                </c:pt>
                <c:pt idx="3">
                  <c:v>Intereses por cobrar</c:v>
                </c:pt>
                <c:pt idx="4">
                  <c:v>Grupo Mutual</c:v>
                </c:pt>
                <c:pt idx="5">
                  <c:v>Fondos a la Vista</c:v>
                </c:pt>
              </c:strCache>
            </c:strRef>
          </c:cat>
          <c:val>
            <c:numRef>
              <c:f>Hoja1!$B$2:$B$7</c:f>
              <c:numCache>
                <c:formatCode>#,##0.00</c:formatCode>
                <c:ptCount val="6"/>
                <c:pt idx="0">
                  <c:v>100809990.61</c:v>
                </c:pt>
                <c:pt idx="1">
                  <c:v>115875438.91</c:v>
                </c:pt>
                <c:pt idx="2">
                  <c:v>132158354.65000001</c:v>
                </c:pt>
                <c:pt idx="3">
                  <c:v>4493490.2</c:v>
                </c:pt>
                <c:pt idx="4" formatCode="_(* #,##0.00_);_(* \(#,##0.00\);_(* &quot;-&quot;??_);_(@_)">
                  <c:v>40000000</c:v>
                </c:pt>
                <c:pt idx="5" formatCode="_(* #,##0.00_);_(* \(#,##0.00\);_(* &quot;-&quot;??_);_(@_)">
                  <c:v>25884640.039999999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32-4A50-AC23-4AC43030A5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1653936"/>
        <c:axId val="2028539440"/>
      </c:barChart>
      <c:valAx>
        <c:axId val="20285394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71653936"/>
        <c:crosses val="autoZero"/>
        <c:crossBetween val="between"/>
      </c:valAx>
      <c:catAx>
        <c:axId val="71653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202853944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CR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2916666666666665E-2"/>
          <c:y val="0.13353124999999999"/>
          <c:w val="0.95416666666666672"/>
          <c:h val="0.74939394685039373"/>
        </c:manualLayout>
      </c:layout>
      <c:pieChart>
        <c:varyColors val="1"/>
        <c:ser>
          <c:idx val="0"/>
          <c:order val="0"/>
          <c:tx>
            <c:strRef>
              <c:f>Hoja1!$B$1</c:f>
              <c:strCache>
                <c:ptCount val="1"/>
                <c:pt idx="0">
                  <c:v>MONTO</c:v>
                </c:pt>
              </c:strCache>
            </c:strRef>
          </c:tx>
          <c:explosion val="1"/>
          <c:dPt>
            <c:idx val="0"/>
            <c:bubble3D val="0"/>
            <c:explosion val="3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775-403A-AC13-DEFECC12BF2C}"/>
              </c:ext>
            </c:extLst>
          </c:dPt>
          <c:dPt>
            <c:idx val="1"/>
            <c:bubble3D val="0"/>
            <c:explosion val="6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775-403A-AC13-DEFECC12BF2C}"/>
              </c:ext>
            </c:extLst>
          </c:dPt>
          <c:dLbls>
            <c:dLbl>
              <c:idx val="0"/>
              <c:layout>
                <c:manualLayout>
                  <c:x val="6.3897967769224462E-3"/>
                  <c:y val="-6.8864560996498275E-3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lang="en-US" sz="1800" b="1" i="0" u="none" strike="noStrike" kern="1200" baseline="0" dirty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R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16755910780505223"/>
                      <c:h val="0.1923125711606380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1-9775-403A-AC13-DEFECC12BF2C}"/>
                </c:ext>
              </c:extLst>
            </c:dLbl>
            <c:dLbl>
              <c:idx val="1"/>
              <c:layout>
                <c:manualLayout>
                  <c:x val="-2.0032042449148767E-2"/>
                  <c:y val="-1.2839086699271099E-7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lang="en-US" sz="1800" b="1" i="0" u="none" strike="noStrike" kern="1200" baseline="0">
                      <a:solidFill>
                        <a:prstClr val="black">
                          <a:lumMod val="75000"/>
                          <a:lumOff val="25000"/>
                        </a:prst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s-CR"/>
                </a:p>
              </c:txPr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0.28203852781493965"/>
                      <c:h val="0.2018635666146047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3-9775-403A-AC13-DEFECC12BF2C}"/>
                </c:ext>
              </c:extLst>
            </c:dLbl>
            <c:dLbl>
              <c:idx val="8"/>
              <c:layout>
                <c:manualLayout>
                  <c:x val="0"/>
                  <c:y val="-6.4805807565254628E-2"/>
                </c:manualLayout>
              </c:layout>
              <c:showLegendKey val="0"/>
              <c:showVal val="0"/>
              <c:showCatName val="1"/>
              <c:showSerName val="0"/>
              <c:showPercent val="1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9775-403A-AC13-DEFECC12BF2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CR"/>
              </a:p>
            </c:txPr>
            <c:showLegendKey val="0"/>
            <c:showVal val="0"/>
            <c:showCatName val="1"/>
            <c:showSerName val="0"/>
            <c:showPercent val="1"/>
            <c:showBubbleSize val="0"/>
            <c:showLeaderLines val="0"/>
            <c:extLst>
              <c:ext xmlns:c15="http://schemas.microsoft.com/office/drawing/2012/chart" uri="{CE6537A1-D6FC-4f65-9D91-7224C49458BB}"/>
            </c:extLst>
          </c:dLbls>
          <c:cat>
            <c:strRef>
              <c:f>Hoja1!$A$2:$A$3</c:f>
              <c:strCache>
                <c:ptCount val="2"/>
                <c:pt idx="0">
                  <c:v>PÚBLICO</c:v>
                </c:pt>
                <c:pt idx="1">
                  <c:v>COOPERATIVAS</c:v>
                </c:pt>
              </c:strCache>
            </c:strRef>
          </c:cat>
          <c:val>
            <c:numRef>
              <c:f>Hoja1!$B$2:$B$3</c:f>
              <c:numCache>
                <c:formatCode>#,##0.00</c:formatCode>
                <c:ptCount val="2"/>
                <c:pt idx="0">
                  <c:v>60640936.149999999</c:v>
                </c:pt>
                <c:pt idx="1">
                  <c:v>419221914.40999997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9775-403A-AC13-DEFECC12BF2C}"/>
            </c:ext>
          </c:extLst>
        </c:ser>
        <c:ser>
          <c:idx val="1"/>
          <c:order val="1"/>
          <c:tx>
            <c:strRef>
              <c:f>Hoja1!$C$1</c:f>
              <c:strCache>
                <c:ptCount val="1"/>
                <c:pt idx="0">
                  <c:v>PORCENTAJE</c:v>
                </c:pt>
              </c:strCache>
            </c:strRef>
          </c:tx>
          <c:dPt>
            <c:idx val="0"/>
            <c:bubble3D val="0"/>
            <c:spPr>
              <a:solidFill>
                <a:schemeClr val="accent6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8-9775-403A-AC13-DEFECC12BF2C}"/>
              </c:ext>
            </c:extLst>
          </c:dPt>
          <c:dPt>
            <c:idx val="1"/>
            <c:bubble3D val="0"/>
            <c:spPr>
              <a:solidFill>
                <a:schemeClr val="accent5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7-03DD-4113-99AF-EEB2E18FEE8E}"/>
              </c:ext>
            </c:extLst>
          </c:dPt>
          <c:cat>
            <c:strRef>
              <c:f>Hoja1!$A$2:$A$3</c:f>
              <c:strCache>
                <c:ptCount val="2"/>
                <c:pt idx="0">
                  <c:v>PÚBLICO</c:v>
                </c:pt>
                <c:pt idx="1">
                  <c:v>COOPERATIVAS</c:v>
                </c:pt>
              </c:strCache>
            </c:strRef>
          </c:cat>
          <c:val>
            <c:numRef>
              <c:f>Hoja1!$C$2:$C$3</c:f>
              <c:numCache>
                <c:formatCode>0%</c:formatCode>
                <c:ptCount val="2"/>
                <c:pt idx="0">
                  <c:v>0.12637139149078122</c:v>
                </c:pt>
                <c:pt idx="1">
                  <c:v>0.87362860850921886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B-9775-403A-AC13-DEFECC12BF2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firstSliceAng val="0"/>
      </c:pieChart>
      <c:spPr>
        <a:noFill/>
        <a:ln>
          <a:noFill/>
        </a:ln>
        <a:effectLst/>
      </c:spPr>
    </c:plotArea>
    <c:legend>
      <c:legendPos val="r"/>
      <c:layout>
        <c:manualLayout>
          <c:xMode val="edge"/>
          <c:yMode val="edge"/>
          <c:x val="0.82777440521508916"/>
          <c:y val="2.7318408050208035E-2"/>
          <c:w val="0.17075231400787241"/>
          <c:h val="0.1382363078595945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97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CR"/>
        </a:p>
      </c:txPr>
    </c:legend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 w="12700" cap="flat" cmpd="sng" algn="ctr">
      <a:noFill/>
      <a:prstDash val="solid"/>
    </a:ln>
    <a:effectLst/>
  </c:spPr>
  <c:txPr>
    <a:bodyPr/>
    <a:lstStyle/>
    <a:p>
      <a:pPr>
        <a:defRPr/>
      </a:pPr>
      <a:endParaRPr lang="es-CR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2916666666666665E-2"/>
          <c:y val="0.13353124999999999"/>
          <c:w val="0.95416666666666672"/>
          <c:h val="0.7493939468503937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 Ventas 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dLbl>
              <c:idx val="2"/>
              <c:layout>
                <c:manualLayout>
                  <c:x val="4.8584842141344399E-3"/>
                  <c:y val="-4.845870552775036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02A5-4D42-8ABC-D765C1F19EEF}"/>
                </c:ext>
              </c:extLst>
            </c:dLbl>
            <c:dLbl>
              <c:idx val="3"/>
              <c:layout>
                <c:manualLayout>
                  <c:x val="-1.1345739909604633E-3"/>
                  <c:y val="-2.538029679748311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F32-4A50-AC23-4AC43030A556}"/>
                </c:ext>
              </c:extLst>
            </c:dLbl>
            <c:dLbl>
              <c:idx val="4"/>
              <c:layout>
                <c:manualLayout>
                  <c:x val="-4.8584842141344998E-3"/>
                  <c:y val="-0.10600341834195391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140C-4961-B8A1-DAFBF34B2DBF}"/>
                </c:ext>
              </c:extLst>
            </c:dLbl>
            <c:dLbl>
              <c:idx val="7"/>
              <c:layout>
                <c:manualLayout>
                  <c:x val="1.7814442118492948E-2"/>
                  <c:y val="-6.663072010065668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57B-4CFE-BC61-3D1615501CCD}"/>
                </c:ext>
              </c:extLst>
            </c:dLbl>
            <c:dLbl>
              <c:idx val="9"/>
              <c:layout>
                <c:manualLayout>
                  <c:x val="-1.1876157551276501E-16"/>
                  <c:y val="-6.6630720100656737E-2"/>
                </c:manualLayout>
              </c:layout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noAutofit/>
                </a:bodyPr>
                <a:lstStyle/>
                <a:p>
                  <a:pPr>
                    <a:defRPr sz="1197" b="0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Gadugi" panose="020B0502040204020203" pitchFamily="34" charset="0"/>
                      <a:ea typeface="Gadugi" panose="020B0502040204020203" pitchFamily="34" charset="0"/>
                      <a:cs typeface="Arial" panose="020B0604020202020204" pitchFamily="34" charset="0"/>
                    </a:defRPr>
                  </a:pPr>
                  <a:endParaRPr lang="es-CR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layout>
                    <c:manualLayout>
                      <c:w val="9.6611022357698695E-2"/>
                      <c:h val="6.3359757477533599E-2"/>
                    </c:manualLayout>
                  </c15:layout>
                </c:ext>
                <c:ext xmlns:c16="http://schemas.microsoft.com/office/drawing/2014/chart" uri="{C3380CC4-5D6E-409C-BE32-E72D297353CC}">
                  <c16:uniqueId val="{00000000-85C3-4F6C-A0CF-F0AF9192EFEC}"/>
                </c:ext>
              </c:extLst>
            </c:dLbl>
            <c:dLbl>
              <c:idx val="10"/>
              <c:layout>
                <c:manualLayout>
                  <c:x val="-1.6194947380448133E-2"/>
                  <c:y val="-9.388874196001638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140C-4961-B8A1-DAFBF34B2DBF}"/>
                </c:ext>
              </c:extLst>
            </c:dLbl>
            <c:dLbl>
              <c:idx val="11"/>
              <c:layout>
                <c:manualLayout>
                  <c:x val="-1.6194947380448133E-2"/>
                  <c:y val="-5.7544712814203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140C-4961-B8A1-DAFBF34B2DBF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adugi" panose="020B0502040204020203" pitchFamily="34" charset="0"/>
                    <a:ea typeface="Gadugi" panose="020B0502040204020203" pitchFamily="34" charset="0"/>
                    <a:cs typeface="Arial" panose="020B0604020202020204" pitchFamily="34" charset="0"/>
                  </a:defRPr>
                </a:pPr>
                <a:endParaRPr lang="es-C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Hoja1!$A$2:$A$15</c:f>
              <c:strCache>
                <c:ptCount val="14"/>
                <c:pt idx="0">
                  <c:v>Personal</c:v>
                </c:pt>
                <c:pt idx="1">
                  <c:v>Prestamo Tienda </c:v>
                </c:pt>
                <c:pt idx="2">
                  <c:v>Caja Rápida</c:v>
                </c:pt>
                <c:pt idx="3">
                  <c:v>Hipotecario</c:v>
                </c:pt>
                <c:pt idx="4">
                  <c:v>Pulpería</c:v>
                </c:pt>
                <c:pt idx="5">
                  <c:v>Refundicion de Deudas</c:v>
                </c:pt>
                <c:pt idx="6">
                  <c:v>Rebajo Unico </c:v>
                </c:pt>
                <c:pt idx="7">
                  <c:v>Sobre Ahorros</c:v>
                </c:pt>
                <c:pt idx="8">
                  <c:v>Paseo 2025</c:v>
                </c:pt>
                <c:pt idx="9">
                  <c:v>Poliza Saldos Deudores</c:v>
                </c:pt>
                <c:pt idx="10">
                  <c:v>Crédito 2x1</c:v>
                </c:pt>
                <c:pt idx="11">
                  <c:v>Especial</c:v>
                </c:pt>
                <c:pt idx="12">
                  <c:v>Fiduciario</c:v>
                </c:pt>
                <c:pt idx="13">
                  <c:v>Adelantos Salario </c:v>
                </c:pt>
              </c:strCache>
            </c:strRef>
          </c:cat>
          <c:val>
            <c:numRef>
              <c:f>Hoja1!$B$2:$B$15</c:f>
              <c:numCache>
                <c:formatCode>_(* #,##0.00_);_(* \(#,##0.00\);_(* "-"??_);_(@_)</c:formatCode>
                <c:ptCount val="14"/>
                <c:pt idx="0">
                  <c:v>14393286.220000001</c:v>
                </c:pt>
                <c:pt idx="1">
                  <c:v>25215.93</c:v>
                </c:pt>
                <c:pt idx="2">
                  <c:v>1877353.68</c:v>
                </c:pt>
                <c:pt idx="3">
                  <c:v>43420678.450000003</c:v>
                </c:pt>
                <c:pt idx="4">
                  <c:v>109050.83</c:v>
                </c:pt>
                <c:pt idx="5">
                  <c:v>73869315.620000005</c:v>
                </c:pt>
                <c:pt idx="6">
                  <c:v>26585.96</c:v>
                </c:pt>
                <c:pt idx="7">
                  <c:v>87458180.409999996</c:v>
                </c:pt>
                <c:pt idx="8">
                  <c:v>12750</c:v>
                </c:pt>
                <c:pt idx="9">
                  <c:v>96205.24</c:v>
                </c:pt>
                <c:pt idx="10">
                  <c:v>11051448.189999999</c:v>
                </c:pt>
                <c:pt idx="11">
                  <c:v>4762306.1399999997</c:v>
                </c:pt>
                <c:pt idx="12">
                  <c:v>81647636.439999998</c:v>
                </c:pt>
                <c:pt idx="13">
                  <c:v>8631172.6600000001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32-4A50-AC23-4AC43030A5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1653936"/>
        <c:axId val="2028539440"/>
      </c:barChart>
      <c:valAx>
        <c:axId val="20285394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_(* #,##0.00_);_(* \(#,##0.00\);_(* &quot;-&quot;??_);_(@_)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71653936"/>
        <c:crosses val="autoZero"/>
        <c:crossBetween val="between"/>
      </c:valAx>
      <c:catAx>
        <c:axId val="71653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202853944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CR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2916666666666665E-2"/>
          <c:y val="0.13353124999999999"/>
          <c:w val="0.95416666666666672"/>
          <c:h val="0.7493939468503937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dLbl>
              <c:idx val="3"/>
              <c:layout>
                <c:manualLayout>
                  <c:x val="1.5473851992483284E-3"/>
                  <c:y val="-4.65657741559953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F32-4A50-AC23-4AC43030A55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adugi" panose="020B0502040204020203" pitchFamily="34" charset="0"/>
                    <a:ea typeface="Gadugi" panose="020B0502040204020203" pitchFamily="34" charset="0"/>
                    <a:cs typeface="Arial" panose="020B0604020202020204" pitchFamily="34" charset="0"/>
                  </a:defRPr>
                </a:pPr>
                <a:endParaRPr lang="es-C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</c:f>
              <c:strCache>
                <c:ptCount val="1"/>
                <c:pt idx="0">
                  <c:v>Otras Cuentas por Cobrar</c:v>
                </c:pt>
              </c:strCache>
            </c:strRef>
          </c:cat>
          <c:val>
            <c:numRef>
              <c:f>Hoja1!$B$2</c:f>
              <c:numCache>
                <c:formatCode>#,##0</c:formatCode>
                <c:ptCount val="1"/>
                <c:pt idx="0">
                  <c:v>588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32-4A50-AC23-4AC43030A5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1653936"/>
        <c:axId val="2028539440"/>
      </c:barChart>
      <c:valAx>
        <c:axId val="20285394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71653936"/>
        <c:crosses val="autoZero"/>
        <c:crossBetween val="between"/>
      </c:valAx>
      <c:catAx>
        <c:axId val="71653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202853944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CR"/>
    </a:p>
  </c:txPr>
  <c:externalData r:id="rId3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2916666666666665E-2"/>
          <c:y val="0.13353124999999999"/>
          <c:w val="0.95416666666666672"/>
          <c:h val="0.7493939468503937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dLbl>
              <c:idx val="3"/>
              <c:layout>
                <c:manualLayout>
                  <c:x val="1.5473851992483284E-3"/>
                  <c:y val="-4.656577415599534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9F32-4A50-AC23-4AC43030A55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adugi" panose="020B0502040204020203" pitchFamily="34" charset="0"/>
                    <a:ea typeface="Gadugi" panose="020B0502040204020203" pitchFamily="34" charset="0"/>
                    <a:cs typeface="Arial" panose="020B0604020202020204" pitchFamily="34" charset="0"/>
                  </a:defRPr>
                </a:pPr>
                <a:endParaRPr lang="es-C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</c:f>
              <c:strCache>
                <c:ptCount val="1"/>
                <c:pt idx="0">
                  <c:v>Inventario Pulpería</c:v>
                </c:pt>
              </c:strCache>
            </c:strRef>
          </c:cat>
          <c:val>
            <c:numRef>
              <c:f>Hoja1!$B$2</c:f>
              <c:numCache>
                <c:formatCode>#,##0.00</c:formatCode>
                <c:ptCount val="1"/>
                <c:pt idx="0">
                  <c:v>287645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32-4A50-AC23-4AC43030A5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1653936"/>
        <c:axId val="2028539440"/>
      </c:barChart>
      <c:valAx>
        <c:axId val="20285394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71653936"/>
        <c:crosses val="autoZero"/>
        <c:crossBetween val="between"/>
      </c:valAx>
      <c:catAx>
        <c:axId val="71653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202853944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CR"/>
    </a:p>
  </c:txPr>
  <c:externalData r:id="rId3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2916666666666665E-2"/>
          <c:y val="0.13353124999999999"/>
          <c:w val="0.95416666666666672"/>
          <c:h val="0.7493939468503937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Hoja1!$B$1</c:f>
              <c:strCache>
                <c:ptCount val="1"/>
                <c:pt idx="0">
                  <c:v>Ventas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Gadugi" panose="020B0502040204020203" pitchFamily="34" charset="0"/>
                    <a:ea typeface="Gadugi" panose="020B0502040204020203" pitchFamily="34" charset="0"/>
                    <a:cs typeface="Arial" panose="020B0604020202020204" pitchFamily="34" charset="0"/>
                  </a:defRPr>
                </a:pPr>
                <a:endParaRPr lang="es-CR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Hoja1!$A$2:$A$4</c:f>
              <c:strCache>
                <c:ptCount val="3"/>
                <c:pt idx="0">
                  <c:v>Mobiliario y Equipo de Oficina</c:v>
                </c:pt>
                <c:pt idx="1">
                  <c:v>Mobiliario y Equipo de Pulpería</c:v>
                </c:pt>
                <c:pt idx="2">
                  <c:v>Equipos de Computación</c:v>
                </c:pt>
              </c:strCache>
            </c:strRef>
          </c:cat>
          <c:val>
            <c:numRef>
              <c:f>Hoja1!$B$2:$B$4</c:f>
              <c:numCache>
                <c:formatCode>#,##0.00</c:formatCode>
                <c:ptCount val="3"/>
                <c:pt idx="0">
                  <c:v>67017.03</c:v>
                </c:pt>
                <c:pt idx="1">
                  <c:v>84943.23</c:v>
                </c:pt>
                <c:pt idx="2">
                  <c:v>699159.94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F32-4A50-AC23-4AC43030A55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19"/>
        <c:overlap val="-27"/>
        <c:axId val="71653936"/>
        <c:axId val="2028539440"/>
      </c:barChart>
      <c:valAx>
        <c:axId val="202853944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71653936"/>
        <c:crosses val="autoZero"/>
        <c:crossBetween val="between"/>
      </c:valAx>
      <c:catAx>
        <c:axId val="716539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adugi" panose="020B0502040204020203" pitchFamily="34" charset="0"/>
                <a:ea typeface="Gadugi" panose="020B0502040204020203" pitchFamily="34" charset="0"/>
                <a:cs typeface="Arial" panose="020B0604020202020204" pitchFamily="34" charset="0"/>
              </a:defRPr>
            </a:pPr>
            <a:endParaRPr lang="es-CR"/>
          </a:p>
        </c:txPr>
        <c:crossAx val="2028539440"/>
        <c:crosses val="autoZero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plotVisOnly val="1"/>
    <c:dispBlanksAs val="gap"/>
    <c:showDLblsOverMax val="0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</c:chart>
  <c:spPr>
    <a:noFill/>
    <a:ln>
      <a:noFill/>
    </a:ln>
    <a:effectLst/>
  </c:spPr>
  <c:txPr>
    <a:bodyPr/>
    <a:lstStyle/>
    <a:p>
      <a:pPr>
        <a:defRPr/>
      </a:pPr>
      <a:endParaRPr lang="es-CR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7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8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9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0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2">
  <a:schemeClr val="accent2"/>
  <a:schemeClr val="accent4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3">
  <a:schemeClr val="accent6"/>
  <a:schemeClr val="accent5"/>
  <a:schemeClr val="accent4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22960" y="758952"/>
            <a:ext cx="75438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25038" y="4455621"/>
            <a:ext cx="75438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AAE4F-86F1-408B-949B-1E0076F59E44}" type="datetimeFigureOut">
              <a:rPr lang="es-CR" smtClean="0"/>
              <a:t>24/6/2026</a:t>
            </a:fld>
            <a:endParaRPr lang="es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7912C-0726-41AF-9B5D-6874507DCC41}" type="slidenum">
              <a:rPr lang="es-CR" smtClean="0"/>
              <a:t>‹Nº›</a:t>
            </a:fld>
            <a:endParaRPr lang="es-CR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2690079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AAE4F-86F1-408B-949B-1E0076F59E44}" type="datetimeFigureOut">
              <a:rPr lang="es-CR" smtClean="0"/>
              <a:t>24/6/2026</a:t>
            </a:fld>
            <a:endParaRPr lang="es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7912C-0726-41AF-9B5D-6874507DCC41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3392281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414779"/>
            <a:ext cx="1971675" cy="5757421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414779"/>
            <a:ext cx="5800725" cy="5757420"/>
          </a:xfrm>
        </p:spPr>
        <p:txBody>
          <a:bodyPr vert="eaVert" lIns="45720" tIns="0" rIns="45720" bIns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AAE4F-86F1-408B-949B-1E0076F59E44}" type="datetimeFigureOut">
              <a:rPr lang="es-CR" smtClean="0"/>
              <a:t>24/6/2026</a:t>
            </a:fld>
            <a:endParaRPr lang="es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7912C-0726-41AF-9B5D-6874507DCC41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912342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AAE4F-86F1-408B-949B-1E0076F59E44}" type="datetimeFigureOut">
              <a:rPr lang="es-CR" smtClean="0"/>
              <a:t>24/6/2026</a:t>
            </a:fld>
            <a:endParaRPr lang="es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7912C-0726-41AF-9B5D-6874507DCC41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31708540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Encabezado de secció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758952"/>
            <a:ext cx="75438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4453128"/>
            <a:ext cx="75438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AAE4F-86F1-408B-949B-1E0076F59E44}" type="datetimeFigureOut">
              <a:rPr lang="es-CR" smtClean="0"/>
              <a:t>24/6/2026</a:t>
            </a:fld>
            <a:endParaRPr lang="es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7912C-0726-41AF-9B5D-6874507DCC41}" type="slidenum">
              <a:rPr lang="es-CR" smtClean="0"/>
              <a:t>‹Nº›</a:t>
            </a:fld>
            <a:endParaRPr lang="es-CR"/>
          </a:p>
        </p:txBody>
      </p:sp>
      <p:cxnSp>
        <p:nvCxnSpPr>
          <p:cNvPr id="9" name="Straight Connector 8"/>
          <p:cNvCxnSpPr/>
          <p:nvPr/>
        </p:nvCxnSpPr>
        <p:spPr>
          <a:xfrm>
            <a:off x="905744" y="4343400"/>
            <a:ext cx="740664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819532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845734"/>
            <a:ext cx="3703320" cy="402336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440" y="1845736"/>
            <a:ext cx="3703320" cy="4023359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AAE4F-86F1-408B-949B-1E0076F59E44}" type="datetimeFigureOut">
              <a:rPr lang="es-CR" smtClean="0"/>
              <a:t>24/6/2026</a:t>
            </a:fld>
            <a:endParaRPr lang="es-C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7912C-0726-41AF-9B5D-6874507DCC41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42436496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2960" y="2582334"/>
            <a:ext cx="3703320" cy="328676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63440" y="1846052"/>
            <a:ext cx="370332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2582334"/>
            <a:ext cx="3703320" cy="328676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AAE4F-86F1-408B-949B-1E0076F59E44}" type="datetimeFigureOut">
              <a:rPr lang="es-CR" smtClean="0"/>
              <a:t>24/6/2026</a:t>
            </a:fld>
            <a:endParaRPr lang="es-C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7912C-0726-41AF-9B5D-6874507DCC41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47938739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AAE4F-86F1-408B-949B-1E0076F59E44}" type="datetimeFigureOut">
              <a:rPr lang="es-CR" smtClean="0"/>
              <a:t>24/6/2026</a:t>
            </a:fld>
            <a:endParaRPr lang="es-C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7912C-0726-41AF-9B5D-6874507DCC41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7890438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2382" y="6400800"/>
            <a:ext cx="9141619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2" y="633431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AAE4F-86F1-408B-949B-1E0076F59E44}" type="datetimeFigureOut">
              <a:rPr lang="es-CR" smtClean="0"/>
              <a:t>24/6/2026</a:t>
            </a:fld>
            <a:endParaRPr lang="es-C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s-C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7912C-0726-41AF-9B5D-6874507DCC41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4681839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3" y="0"/>
            <a:ext cx="3038093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3030053" y="0"/>
            <a:ext cx="48006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2900" y="594359"/>
            <a:ext cx="24003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460237" y="731520"/>
            <a:ext cx="5009393" cy="525780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42900" y="2926080"/>
            <a:ext cx="24003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349134" y="6459786"/>
            <a:ext cx="1963883" cy="365125"/>
          </a:xfrm>
        </p:spPr>
        <p:txBody>
          <a:bodyPr/>
          <a:lstStyle>
            <a:lvl1pPr algn="l">
              <a:defRPr/>
            </a:lvl1pPr>
          </a:lstStyle>
          <a:p>
            <a:fld id="{015AAE4F-86F1-408B-949B-1E0076F59E44}" type="datetimeFigureOut">
              <a:rPr lang="es-CR" smtClean="0"/>
              <a:t>24/6/2026</a:t>
            </a:fld>
            <a:endParaRPr lang="es-C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00450" y="6459786"/>
            <a:ext cx="348615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s-C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4227912C-0726-41AF-9B5D-6874507DCC41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5517274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9141619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2" y="4915076"/>
            <a:ext cx="9141619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22960" y="5074920"/>
            <a:ext cx="7589520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2" y="0"/>
            <a:ext cx="9143989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22959" y="5907024"/>
            <a:ext cx="7589520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5AAE4F-86F1-408B-949B-1E0076F59E44}" type="datetimeFigureOut">
              <a:rPr lang="es-CR" smtClean="0"/>
              <a:t>24/6/2026</a:t>
            </a:fld>
            <a:endParaRPr lang="es-C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27912C-0726-41AF-9B5D-6874507DCC41}" type="slidenum">
              <a:rPr lang="es-CR" smtClean="0"/>
              <a:t>‹Nº›</a:t>
            </a:fld>
            <a:endParaRPr lang="es-CR"/>
          </a:p>
        </p:txBody>
      </p:sp>
    </p:spTree>
    <p:extLst>
      <p:ext uri="{BB962C8B-B14F-4D97-AF65-F5344CB8AC3E}">
        <p14:creationId xmlns:p14="http://schemas.microsoft.com/office/powerpoint/2010/main" val="21809285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6400800"/>
            <a:ext cx="9144001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6334315"/>
            <a:ext cx="9144001" cy="6599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286604"/>
            <a:ext cx="75438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59" y="1845734"/>
            <a:ext cx="7543801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22961" y="6459786"/>
            <a:ext cx="18542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015AAE4F-86F1-408B-949B-1E0076F59E44}" type="datetimeFigureOut">
              <a:rPr lang="es-CR" smtClean="0"/>
              <a:t>24/6/2026</a:t>
            </a:fld>
            <a:endParaRPr lang="es-C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764639" y="6459786"/>
            <a:ext cx="361710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s-C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425344" y="6459786"/>
            <a:ext cx="98401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4227912C-0726-41AF-9B5D-6874507DCC41}" type="slidenum">
              <a:rPr lang="es-CR" smtClean="0"/>
              <a:t>‹Nº›</a:t>
            </a:fld>
            <a:endParaRPr lang="es-CR"/>
          </a:p>
        </p:txBody>
      </p:sp>
      <p:cxnSp>
        <p:nvCxnSpPr>
          <p:cNvPr id="10" name="Straight Connector 9"/>
          <p:cNvCxnSpPr/>
          <p:nvPr/>
        </p:nvCxnSpPr>
        <p:spPr>
          <a:xfrm>
            <a:off x="895149" y="1737845"/>
            <a:ext cx="74752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30010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9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2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3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4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0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7C25ED-FA93-B8D8-F8FD-3D4CA64AE05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99876" y="1769431"/>
            <a:ext cx="6944249" cy="2205845"/>
          </a:xfrm>
        </p:spPr>
        <p:txBody>
          <a:bodyPr anchor="ctr">
            <a:normAutofit fontScale="90000"/>
          </a:bodyPr>
          <a:lstStyle/>
          <a:p>
            <a:pPr algn="ctr"/>
            <a:r>
              <a:rPr lang="es-CR" sz="6000" b="1" spc="-75" dirty="0">
                <a:solidFill>
                  <a:schemeClr val="accent3"/>
                </a:solidFill>
                <a:latin typeface="Rockwell Condensed" panose="02060603050405020104" pitchFamily="18" charset="0"/>
              </a:rPr>
              <a:t>ESTADOS FINANCIEROS</a:t>
            </a:r>
            <a:br>
              <a:rPr lang="es-CR" sz="8000" b="1" spc="-75" dirty="0">
                <a:solidFill>
                  <a:srgbClr val="0070C0"/>
                </a:solidFill>
                <a:latin typeface="Rockwell Condensed" panose="02060603050405020104" pitchFamily="18" charset="0"/>
              </a:rPr>
            </a:br>
            <a:r>
              <a:rPr lang="es-CR" sz="7300" b="1" spc="-75" dirty="0">
                <a:solidFill>
                  <a:schemeClr val="accent2"/>
                </a:solidFill>
                <a:latin typeface="Rockwell Condensed" panose="02060603050405020104" pitchFamily="18" charset="0"/>
              </a:rPr>
              <a:t>Abril 2026</a:t>
            </a:r>
            <a:endParaRPr lang="es-CR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8298885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6E30FCC-CED7-9EAB-EB9B-FC941B37A0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76639174"/>
              </p:ext>
            </p:extLst>
          </p:nvPr>
        </p:nvGraphicFramePr>
        <p:xfrm>
          <a:off x="1371225" y="1925669"/>
          <a:ext cx="6401550" cy="42798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ítulo 1">
            <a:extLst>
              <a:ext uri="{FF2B5EF4-FFF2-40B4-BE49-F238E27FC236}">
                <a16:creationId xmlns:a16="http://schemas.microsoft.com/office/drawing/2014/main" id="{9E24176D-4232-538D-9C9F-47305B62FB96}"/>
              </a:ext>
            </a:extLst>
          </p:cNvPr>
          <p:cNvSpPr txBox="1">
            <a:spLocks/>
          </p:cNvSpPr>
          <p:nvPr/>
        </p:nvSpPr>
        <p:spPr>
          <a:xfrm>
            <a:off x="785921" y="736849"/>
            <a:ext cx="3936999" cy="87699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R" sz="5400" b="1" spc="-75" dirty="0">
                <a:solidFill>
                  <a:schemeClr val="accent2"/>
                </a:solidFill>
                <a:latin typeface="Rockwell Condensed" panose="02060603050405020104" pitchFamily="18" charset="0"/>
              </a:rPr>
              <a:t>INVENTARIOS</a:t>
            </a:r>
            <a:endParaRPr lang="es-CR" sz="4400" b="1" spc="-75" dirty="0">
              <a:solidFill>
                <a:schemeClr val="tx1"/>
              </a:solidFill>
              <a:latin typeface="Rockwell Condensed" panose="02060603050405020104" pitchFamily="18" charset="0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684CDAB8-7E8B-860F-0428-F74B29688ACB}"/>
              </a:ext>
            </a:extLst>
          </p:cNvPr>
          <p:cNvSpPr txBox="1">
            <a:spLocks/>
          </p:cNvSpPr>
          <p:nvPr/>
        </p:nvSpPr>
        <p:spPr bwMode="auto">
          <a:xfrm>
            <a:off x="4753898" y="841878"/>
            <a:ext cx="3604181" cy="666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s-CR" altLang="en-US" sz="4000" dirty="0">
                <a:solidFill>
                  <a:schemeClr val="accent3"/>
                </a:solidFill>
                <a:latin typeface="Bahnschrift SemiBold SemiConden" panose="020B0502040204020203" pitchFamily="34" charset="0"/>
              </a:rPr>
              <a:t>₵287 645</a:t>
            </a:r>
          </a:p>
          <a:p>
            <a:pPr algn="ctr" eaLnBrk="1" hangingPunct="1"/>
            <a:endParaRPr lang="es-CR" altLang="en-US" sz="1500" dirty="0">
              <a:solidFill>
                <a:srgbClr val="FF0000"/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860254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6E30FCC-CED7-9EAB-EB9B-FC941B37A0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771082636"/>
              </p:ext>
            </p:extLst>
          </p:nvPr>
        </p:nvGraphicFramePr>
        <p:xfrm>
          <a:off x="852256" y="1934547"/>
          <a:ext cx="7439487" cy="418660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ítulo 1">
            <a:extLst>
              <a:ext uri="{FF2B5EF4-FFF2-40B4-BE49-F238E27FC236}">
                <a16:creationId xmlns:a16="http://schemas.microsoft.com/office/drawing/2014/main" id="{1D21F971-9E16-7FF1-5E5F-799E17B01B73}"/>
              </a:ext>
            </a:extLst>
          </p:cNvPr>
          <p:cNvSpPr txBox="1">
            <a:spLocks/>
          </p:cNvSpPr>
          <p:nvPr/>
        </p:nvSpPr>
        <p:spPr>
          <a:xfrm>
            <a:off x="785921" y="736849"/>
            <a:ext cx="3936999" cy="87699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R" sz="5400" b="1" spc="-75" dirty="0">
                <a:solidFill>
                  <a:schemeClr val="accent2"/>
                </a:solidFill>
                <a:latin typeface="Rockwell Condensed" panose="02060603050405020104" pitchFamily="18" charset="0"/>
              </a:rPr>
              <a:t>ACTIVOS FIJOS</a:t>
            </a:r>
            <a:endParaRPr lang="es-CR" sz="4400" b="1" spc="-75" dirty="0">
              <a:solidFill>
                <a:schemeClr val="tx1"/>
              </a:solidFill>
              <a:latin typeface="Rockwell Condensed" panose="02060603050405020104" pitchFamily="18" charset="0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22D195AA-7582-2101-3C60-F12AA3408804}"/>
              </a:ext>
            </a:extLst>
          </p:cNvPr>
          <p:cNvSpPr txBox="1">
            <a:spLocks/>
          </p:cNvSpPr>
          <p:nvPr/>
        </p:nvSpPr>
        <p:spPr bwMode="auto">
          <a:xfrm>
            <a:off x="5131445" y="841879"/>
            <a:ext cx="3604181" cy="666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s-CR" altLang="en-US" sz="4000" dirty="0">
                <a:solidFill>
                  <a:schemeClr val="accent3"/>
                </a:solidFill>
                <a:latin typeface="Bahnschrift SemiBold SemiConden" panose="020B0502040204020203" pitchFamily="34" charset="0"/>
              </a:rPr>
              <a:t>₵851 120</a:t>
            </a:r>
          </a:p>
          <a:p>
            <a:pPr algn="ctr" eaLnBrk="1" hangingPunct="1"/>
            <a:endParaRPr lang="es-CR" altLang="en-US" sz="4000" dirty="0">
              <a:solidFill>
                <a:schemeClr val="accent3"/>
              </a:solidFill>
              <a:latin typeface="Bahnschrift SemiBold SemiConden" panose="020B0502040204020203" pitchFamily="34" charset="0"/>
            </a:endParaRPr>
          </a:p>
          <a:p>
            <a:pPr algn="ctr" eaLnBrk="1" hangingPunct="1"/>
            <a:endParaRPr lang="es-CR" altLang="en-US" sz="1500" dirty="0">
              <a:solidFill>
                <a:srgbClr val="FF0000"/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050103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6E30FCC-CED7-9EAB-EB9B-FC941B37A0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84168826"/>
              </p:ext>
            </p:extLst>
          </p:nvPr>
        </p:nvGraphicFramePr>
        <p:xfrm>
          <a:off x="914401" y="1914184"/>
          <a:ext cx="7599285" cy="41732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ítulo 1">
            <a:extLst>
              <a:ext uri="{FF2B5EF4-FFF2-40B4-BE49-F238E27FC236}">
                <a16:creationId xmlns:a16="http://schemas.microsoft.com/office/drawing/2014/main" id="{4AC9E12C-89DB-1E74-D4B3-7A9844CD3D34}"/>
              </a:ext>
            </a:extLst>
          </p:cNvPr>
          <p:cNvSpPr txBox="1">
            <a:spLocks/>
          </p:cNvSpPr>
          <p:nvPr/>
        </p:nvSpPr>
        <p:spPr>
          <a:xfrm>
            <a:off x="727969" y="541538"/>
            <a:ext cx="4403476" cy="107230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R" sz="5000" b="1" spc="-75" dirty="0">
                <a:solidFill>
                  <a:schemeClr val="accent2"/>
                </a:solidFill>
                <a:latin typeface="Rockwell Condensed" panose="02060603050405020104" pitchFamily="18" charset="0"/>
              </a:rPr>
              <a:t>OTROS ACTIVOS</a:t>
            </a:r>
            <a:endParaRPr lang="es-CR" sz="5000" b="1" spc="-75" dirty="0">
              <a:solidFill>
                <a:schemeClr val="tx1"/>
              </a:solidFill>
              <a:latin typeface="Rockwell Condensed" panose="02060603050405020104" pitchFamily="18" charset="0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AF0A84CB-0A20-9D16-3F5F-CC63512F7DBA}"/>
              </a:ext>
            </a:extLst>
          </p:cNvPr>
          <p:cNvSpPr txBox="1">
            <a:spLocks/>
          </p:cNvSpPr>
          <p:nvPr/>
        </p:nvSpPr>
        <p:spPr bwMode="auto">
          <a:xfrm>
            <a:off x="4909505" y="744223"/>
            <a:ext cx="3604181" cy="666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s-CR" altLang="en-US" sz="4000" dirty="0">
                <a:solidFill>
                  <a:schemeClr val="accent3"/>
                </a:solidFill>
                <a:latin typeface="Bahnschrift SemiBold SemiConden" panose="020B0502040204020203" pitchFamily="34" charset="0"/>
              </a:rPr>
              <a:t>₵508 487</a:t>
            </a:r>
          </a:p>
          <a:p>
            <a:pPr algn="ctr" eaLnBrk="1" hangingPunct="1"/>
            <a:endParaRPr lang="es-CR" altLang="en-US" sz="4000" dirty="0">
              <a:solidFill>
                <a:schemeClr val="accent3"/>
              </a:solidFill>
              <a:latin typeface="Bahnschrift SemiBold SemiConden" panose="020B0502040204020203" pitchFamily="34" charset="0"/>
            </a:endParaRPr>
          </a:p>
          <a:p>
            <a:pPr algn="ctr" eaLnBrk="1" hangingPunct="1"/>
            <a:endParaRPr lang="es-CR" altLang="en-US" sz="1500" dirty="0">
              <a:solidFill>
                <a:srgbClr val="FF0000"/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65951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B84C50-C793-CAC3-084E-BE81897025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7908" y="2638518"/>
            <a:ext cx="6748185" cy="1445765"/>
          </a:xfrm>
        </p:spPr>
        <p:txBody>
          <a:bodyPr>
            <a:normAutofit fontScale="90000"/>
          </a:bodyPr>
          <a:lstStyle/>
          <a:p>
            <a:pPr algn="ctr"/>
            <a:r>
              <a:rPr lang="es-CR" sz="6000" b="1" spc="-75" dirty="0">
                <a:solidFill>
                  <a:schemeClr val="accent3"/>
                </a:solidFill>
                <a:latin typeface="Rockwell Condensed" panose="02060603050405020104" pitchFamily="18" charset="0"/>
              </a:rPr>
              <a:t>BALANCE GENERAL</a:t>
            </a:r>
            <a:br>
              <a:rPr lang="es-CR" sz="4500" b="1" spc="-75" dirty="0">
                <a:solidFill>
                  <a:srgbClr val="0070C0"/>
                </a:solidFill>
                <a:latin typeface="Rockwell Condensed" panose="02060603050405020104" pitchFamily="18" charset="0"/>
              </a:rPr>
            </a:br>
            <a:r>
              <a:rPr lang="es-CR" sz="5300" b="1" spc="-75" dirty="0">
                <a:solidFill>
                  <a:schemeClr val="accent2"/>
                </a:solidFill>
                <a:latin typeface="Rockwell Condensed" panose="02060603050405020104" pitchFamily="18" charset="0"/>
              </a:rPr>
              <a:t>PASIVOS</a:t>
            </a:r>
            <a:endParaRPr lang="es-CR" sz="4500" b="1" spc="-75" dirty="0">
              <a:solidFill>
                <a:schemeClr val="accent2"/>
              </a:solidFill>
              <a:latin typeface="Rockwell Condensed" panose="020606030504050201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8289929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6E30FCC-CED7-9EAB-EB9B-FC941B37A0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768644883"/>
              </p:ext>
            </p:extLst>
          </p:nvPr>
        </p:nvGraphicFramePr>
        <p:xfrm>
          <a:off x="889235" y="2004687"/>
          <a:ext cx="7624449" cy="40409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ítulo 1">
            <a:extLst>
              <a:ext uri="{FF2B5EF4-FFF2-40B4-BE49-F238E27FC236}">
                <a16:creationId xmlns:a16="http://schemas.microsoft.com/office/drawing/2014/main" id="{6B659434-BCE2-0167-B420-0A3F5A0CA27A}"/>
              </a:ext>
            </a:extLst>
          </p:cNvPr>
          <p:cNvSpPr txBox="1">
            <a:spLocks/>
          </p:cNvSpPr>
          <p:nvPr/>
        </p:nvSpPr>
        <p:spPr>
          <a:xfrm>
            <a:off x="887767" y="541538"/>
            <a:ext cx="2583402" cy="1072305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R" sz="5000" b="1" spc="-75" dirty="0">
                <a:solidFill>
                  <a:schemeClr val="accent2"/>
                </a:solidFill>
                <a:latin typeface="Rockwell Condensed" panose="02060603050405020104" pitchFamily="18" charset="0"/>
              </a:rPr>
              <a:t>PASIVOS</a:t>
            </a:r>
            <a:endParaRPr lang="es-CR" sz="5000" b="1" spc="-75" dirty="0">
              <a:solidFill>
                <a:schemeClr val="tx1"/>
              </a:solidFill>
              <a:latin typeface="Rockwell Condensed" panose="02060603050405020104" pitchFamily="18" charset="0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946AAC41-745B-77E0-2158-733D7D09A641}"/>
              </a:ext>
            </a:extLst>
          </p:cNvPr>
          <p:cNvSpPr txBox="1">
            <a:spLocks/>
          </p:cNvSpPr>
          <p:nvPr/>
        </p:nvSpPr>
        <p:spPr bwMode="auto">
          <a:xfrm>
            <a:off x="4572000" y="808864"/>
            <a:ext cx="3604181" cy="666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s-CR" altLang="en-US" sz="4000" dirty="0">
                <a:solidFill>
                  <a:schemeClr val="accent3"/>
                </a:solidFill>
                <a:latin typeface="Bahnschrift SemiBold SemiConden" panose="020B0502040204020203" pitchFamily="34" charset="0"/>
              </a:rPr>
              <a:t>₵77 622 884</a:t>
            </a:r>
          </a:p>
          <a:p>
            <a:pPr algn="ctr" eaLnBrk="1" hangingPunct="1"/>
            <a:endParaRPr lang="es-CR" altLang="en-US" sz="4000" dirty="0">
              <a:solidFill>
                <a:schemeClr val="accent3"/>
              </a:solidFill>
              <a:latin typeface="Bahnschrift SemiBold SemiConden" panose="020B0502040204020203" pitchFamily="34" charset="0"/>
            </a:endParaRPr>
          </a:p>
          <a:p>
            <a:pPr algn="ctr" eaLnBrk="1" hangingPunct="1"/>
            <a:endParaRPr lang="es-CR" altLang="en-US" sz="1500" dirty="0">
              <a:solidFill>
                <a:srgbClr val="FF0000"/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6344255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6E30FCC-CED7-9EAB-EB9B-FC941B37A0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54238626"/>
              </p:ext>
            </p:extLst>
          </p:nvPr>
        </p:nvGraphicFramePr>
        <p:xfrm>
          <a:off x="569343" y="2049075"/>
          <a:ext cx="8050293" cy="4103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ítulo 1">
            <a:extLst>
              <a:ext uri="{FF2B5EF4-FFF2-40B4-BE49-F238E27FC236}">
                <a16:creationId xmlns:a16="http://schemas.microsoft.com/office/drawing/2014/main" id="{D0746223-AA6A-08D6-C5CF-6131798E8A74}"/>
              </a:ext>
            </a:extLst>
          </p:cNvPr>
          <p:cNvSpPr txBox="1">
            <a:spLocks/>
          </p:cNvSpPr>
          <p:nvPr/>
        </p:nvSpPr>
        <p:spPr>
          <a:xfrm>
            <a:off x="887766" y="470518"/>
            <a:ext cx="3071675" cy="121624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R" sz="5000" b="1" spc="-75" dirty="0">
                <a:solidFill>
                  <a:schemeClr val="accent2"/>
                </a:solidFill>
                <a:latin typeface="Rockwell Condensed" panose="02060603050405020104" pitchFamily="18" charset="0"/>
              </a:rPr>
              <a:t>AHORROS POR PAGAR</a:t>
            </a:r>
            <a:endParaRPr lang="es-CR" sz="5000" b="1" spc="-75" dirty="0">
              <a:solidFill>
                <a:schemeClr val="tx1"/>
              </a:solidFill>
              <a:latin typeface="Rockwell Condensed" panose="02060603050405020104" pitchFamily="18" charset="0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AFD47D0B-E951-FDCE-3012-F53F83688B0B}"/>
              </a:ext>
            </a:extLst>
          </p:cNvPr>
          <p:cNvSpPr txBox="1">
            <a:spLocks/>
          </p:cNvSpPr>
          <p:nvPr/>
        </p:nvSpPr>
        <p:spPr bwMode="auto">
          <a:xfrm>
            <a:off x="4909503" y="812356"/>
            <a:ext cx="3604181" cy="666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s-CR" altLang="en-US" sz="4000" dirty="0">
                <a:solidFill>
                  <a:schemeClr val="accent3"/>
                </a:solidFill>
                <a:latin typeface="Bahnschrift SemiBold SemiConden" panose="020B0502040204020203" pitchFamily="34" charset="0"/>
              </a:rPr>
              <a:t>₵27 607 573</a:t>
            </a:r>
          </a:p>
          <a:p>
            <a:pPr algn="ctr" eaLnBrk="1" hangingPunct="1"/>
            <a:endParaRPr lang="es-CR" altLang="en-US" sz="4000" dirty="0">
              <a:solidFill>
                <a:schemeClr val="accent3"/>
              </a:solidFill>
              <a:latin typeface="Bahnschrift SemiBold SemiConden" panose="020B0502040204020203" pitchFamily="34" charset="0"/>
            </a:endParaRPr>
          </a:p>
          <a:p>
            <a:pPr algn="ctr" eaLnBrk="1" hangingPunct="1"/>
            <a:endParaRPr lang="es-CR" altLang="en-US" sz="4000" dirty="0">
              <a:solidFill>
                <a:schemeClr val="accent3"/>
              </a:solidFill>
              <a:latin typeface="Bahnschrift SemiBold SemiConden" panose="020B0502040204020203" pitchFamily="34" charset="0"/>
            </a:endParaRPr>
          </a:p>
          <a:p>
            <a:pPr algn="ctr" eaLnBrk="1" hangingPunct="1"/>
            <a:endParaRPr lang="es-CR" altLang="en-US" sz="1500" dirty="0">
              <a:solidFill>
                <a:srgbClr val="FF0000"/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013657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6E30FCC-CED7-9EAB-EB9B-FC941B37A0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28251009"/>
              </p:ext>
            </p:extLst>
          </p:nvPr>
        </p:nvGraphicFramePr>
        <p:xfrm>
          <a:off x="733142" y="1995809"/>
          <a:ext cx="7677715" cy="41209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ítulo 1">
            <a:extLst>
              <a:ext uri="{FF2B5EF4-FFF2-40B4-BE49-F238E27FC236}">
                <a16:creationId xmlns:a16="http://schemas.microsoft.com/office/drawing/2014/main" id="{295E50CA-D231-599E-9281-EA3EFF4B9E42}"/>
              </a:ext>
            </a:extLst>
          </p:cNvPr>
          <p:cNvSpPr txBox="1">
            <a:spLocks/>
          </p:cNvSpPr>
          <p:nvPr/>
        </p:nvSpPr>
        <p:spPr>
          <a:xfrm>
            <a:off x="887766" y="470518"/>
            <a:ext cx="3071675" cy="1216240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1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R" sz="5000" b="1" spc="-75" dirty="0">
                <a:solidFill>
                  <a:schemeClr val="accent2"/>
                </a:solidFill>
                <a:latin typeface="Rockwell Condensed" panose="02060603050405020104" pitchFamily="18" charset="0"/>
              </a:rPr>
              <a:t>CUENTAS POR PAGAR</a:t>
            </a:r>
            <a:endParaRPr lang="es-CR" sz="5000" b="1" spc="-75" dirty="0">
              <a:solidFill>
                <a:schemeClr val="tx1"/>
              </a:solidFill>
              <a:latin typeface="Rockwell Condensed" panose="02060603050405020104" pitchFamily="18" charset="0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71B3BCB0-A7BC-2B11-FB6F-3ADAC2392E1B}"/>
              </a:ext>
            </a:extLst>
          </p:cNvPr>
          <p:cNvSpPr txBox="1">
            <a:spLocks/>
          </p:cNvSpPr>
          <p:nvPr/>
        </p:nvSpPr>
        <p:spPr bwMode="auto">
          <a:xfrm>
            <a:off x="4962511" y="741286"/>
            <a:ext cx="3604181" cy="666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s-CR" altLang="en-US" sz="4000" dirty="0">
                <a:solidFill>
                  <a:schemeClr val="accent3"/>
                </a:solidFill>
                <a:latin typeface="Bahnschrift SemiBold SemiConden" panose="020B0502040204020203" pitchFamily="34" charset="0"/>
              </a:rPr>
              <a:t>₵49 449 456</a:t>
            </a:r>
          </a:p>
          <a:p>
            <a:pPr algn="ctr" eaLnBrk="1" hangingPunct="1"/>
            <a:endParaRPr lang="es-CR" altLang="en-US" sz="4000" dirty="0">
              <a:solidFill>
                <a:schemeClr val="accent3"/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844509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6E30FCC-CED7-9EAB-EB9B-FC941B37A0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093027107"/>
              </p:ext>
            </p:extLst>
          </p:nvPr>
        </p:nvGraphicFramePr>
        <p:xfrm>
          <a:off x="950645" y="1978054"/>
          <a:ext cx="7420262" cy="417417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ítulo 1">
            <a:extLst>
              <a:ext uri="{FF2B5EF4-FFF2-40B4-BE49-F238E27FC236}">
                <a16:creationId xmlns:a16="http://schemas.microsoft.com/office/drawing/2014/main" id="{7F6C42B9-7AFE-76AC-3293-86087BAA142F}"/>
              </a:ext>
            </a:extLst>
          </p:cNvPr>
          <p:cNvSpPr txBox="1">
            <a:spLocks/>
          </p:cNvSpPr>
          <p:nvPr/>
        </p:nvSpPr>
        <p:spPr>
          <a:xfrm>
            <a:off x="887766" y="541538"/>
            <a:ext cx="3204839" cy="107230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R" sz="5000" b="1" spc="-75" dirty="0">
                <a:solidFill>
                  <a:schemeClr val="accent2"/>
                </a:solidFill>
                <a:latin typeface="Rockwell Condensed" panose="02060603050405020104" pitchFamily="18" charset="0"/>
              </a:rPr>
              <a:t>PROVISIONES</a:t>
            </a:r>
            <a:endParaRPr lang="es-CR" sz="5000" b="1" spc="-75" dirty="0">
              <a:solidFill>
                <a:schemeClr val="tx1"/>
              </a:solidFill>
              <a:latin typeface="Rockwell Condensed" panose="02060603050405020104" pitchFamily="18" charset="0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5DF720FA-3487-C6FC-E4AE-CD1EA578B58D}"/>
              </a:ext>
            </a:extLst>
          </p:cNvPr>
          <p:cNvSpPr txBox="1">
            <a:spLocks/>
          </p:cNvSpPr>
          <p:nvPr/>
        </p:nvSpPr>
        <p:spPr bwMode="auto">
          <a:xfrm>
            <a:off x="4864679" y="812356"/>
            <a:ext cx="3604181" cy="666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s-CR" altLang="en-US" sz="4000" dirty="0">
                <a:solidFill>
                  <a:schemeClr val="accent3"/>
                </a:solidFill>
                <a:latin typeface="Bahnschrift SemiBold SemiConden" panose="020B0502040204020203" pitchFamily="34" charset="0"/>
              </a:rPr>
              <a:t>₵565 854</a:t>
            </a:r>
          </a:p>
          <a:p>
            <a:pPr algn="ctr" eaLnBrk="1" hangingPunct="1"/>
            <a:endParaRPr lang="es-CR" altLang="en-US" sz="4000" dirty="0">
              <a:solidFill>
                <a:schemeClr val="accent3"/>
              </a:solidFill>
              <a:latin typeface="Bahnschrift SemiBold SemiConden" panose="020B0502040204020203" pitchFamily="34" charset="0"/>
            </a:endParaRPr>
          </a:p>
          <a:p>
            <a:pPr algn="ctr" eaLnBrk="1" hangingPunct="1"/>
            <a:endParaRPr lang="es-CR" altLang="en-US" sz="1500" dirty="0">
              <a:solidFill>
                <a:srgbClr val="FF0000"/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806422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>
            <a:extLst>
              <a:ext uri="{FF2B5EF4-FFF2-40B4-BE49-F238E27FC236}">
                <a16:creationId xmlns:a16="http://schemas.microsoft.com/office/drawing/2014/main" id="{DD796F81-12E5-EAA5-F6BD-8A72241C8F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7908" y="2638518"/>
            <a:ext cx="6748185" cy="1445765"/>
          </a:xfrm>
        </p:spPr>
        <p:txBody>
          <a:bodyPr>
            <a:normAutofit fontScale="90000"/>
          </a:bodyPr>
          <a:lstStyle/>
          <a:p>
            <a:pPr algn="ctr"/>
            <a:r>
              <a:rPr lang="es-CR" sz="6000" b="1" spc="-75" dirty="0">
                <a:solidFill>
                  <a:schemeClr val="accent3"/>
                </a:solidFill>
                <a:latin typeface="Rockwell Condensed" panose="02060603050405020104" pitchFamily="18" charset="0"/>
              </a:rPr>
              <a:t>BALANCE GENERAL</a:t>
            </a:r>
            <a:br>
              <a:rPr lang="es-CR" sz="4500" b="1" spc="-75" dirty="0">
                <a:solidFill>
                  <a:srgbClr val="0070C0"/>
                </a:solidFill>
                <a:latin typeface="Rockwell Condensed" panose="02060603050405020104" pitchFamily="18" charset="0"/>
              </a:rPr>
            </a:br>
            <a:r>
              <a:rPr lang="es-CR" sz="5300" b="1" spc="-75" dirty="0">
                <a:solidFill>
                  <a:schemeClr val="accent2"/>
                </a:solidFill>
                <a:latin typeface="Rockwell Condensed" panose="02060603050405020104" pitchFamily="18" charset="0"/>
              </a:rPr>
              <a:t>PATRIMONIO</a:t>
            </a:r>
            <a:endParaRPr lang="es-CR" sz="4500" b="1" spc="-75" dirty="0">
              <a:solidFill>
                <a:schemeClr val="accent2"/>
              </a:solidFill>
              <a:latin typeface="Rockwell Condensed" panose="020606030504050201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282825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6E30FCC-CED7-9EAB-EB9B-FC941B37A0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65324165"/>
              </p:ext>
            </p:extLst>
          </p:nvPr>
        </p:nvGraphicFramePr>
        <p:xfrm>
          <a:off x="1184315" y="1771953"/>
          <a:ext cx="7258245" cy="419192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ítulo 1">
            <a:extLst>
              <a:ext uri="{FF2B5EF4-FFF2-40B4-BE49-F238E27FC236}">
                <a16:creationId xmlns:a16="http://schemas.microsoft.com/office/drawing/2014/main" id="{594F93BF-0115-E56E-23E4-D17B053A79D9}"/>
              </a:ext>
            </a:extLst>
          </p:cNvPr>
          <p:cNvSpPr txBox="1">
            <a:spLocks/>
          </p:cNvSpPr>
          <p:nvPr/>
        </p:nvSpPr>
        <p:spPr>
          <a:xfrm>
            <a:off x="887766" y="506028"/>
            <a:ext cx="3384690" cy="110781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R" sz="5000" b="1" spc="-75" dirty="0">
                <a:solidFill>
                  <a:schemeClr val="accent2"/>
                </a:solidFill>
                <a:latin typeface="Rockwell Condensed" panose="02060603050405020104" pitchFamily="18" charset="0"/>
              </a:rPr>
              <a:t>PATRIMONIO</a:t>
            </a:r>
            <a:endParaRPr lang="es-CR" sz="5000" b="1" spc="-75" dirty="0">
              <a:solidFill>
                <a:schemeClr val="tx1"/>
              </a:solidFill>
              <a:latin typeface="Rockwell Condensed" panose="02060603050405020104" pitchFamily="18" charset="0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253E9A29-31BD-8D59-EB6C-ECD154626C38}"/>
              </a:ext>
            </a:extLst>
          </p:cNvPr>
          <p:cNvSpPr txBox="1">
            <a:spLocks/>
          </p:cNvSpPr>
          <p:nvPr/>
        </p:nvSpPr>
        <p:spPr bwMode="auto">
          <a:xfrm>
            <a:off x="4909503" y="812356"/>
            <a:ext cx="3604181" cy="666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s-CR" altLang="en-US" sz="4000" dirty="0">
                <a:solidFill>
                  <a:schemeClr val="accent3"/>
                </a:solidFill>
                <a:latin typeface="Bahnschrift SemiBold SemiConden" panose="020B0502040204020203" pitchFamily="34" charset="0"/>
              </a:rPr>
              <a:t>₵741 198 468</a:t>
            </a:r>
            <a:endParaRPr lang="es-CR" altLang="en-US" sz="1500" dirty="0">
              <a:solidFill>
                <a:srgbClr val="FF0000"/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4607297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9B84C50-C793-CAC3-084E-BE81897025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97908" y="2638518"/>
            <a:ext cx="6748185" cy="1445765"/>
          </a:xfrm>
        </p:spPr>
        <p:txBody>
          <a:bodyPr>
            <a:normAutofit fontScale="90000"/>
          </a:bodyPr>
          <a:lstStyle/>
          <a:p>
            <a:pPr algn="ctr"/>
            <a:r>
              <a:rPr lang="es-CR" sz="6000" b="1" spc="-75" dirty="0">
                <a:solidFill>
                  <a:schemeClr val="accent3"/>
                </a:solidFill>
                <a:latin typeface="Rockwell Condensed" panose="02060603050405020104" pitchFamily="18" charset="0"/>
              </a:rPr>
              <a:t>BALANCE GENERAL</a:t>
            </a:r>
            <a:br>
              <a:rPr lang="es-CR" sz="4500" b="1" spc="-75" dirty="0">
                <a:solidFill>
                  <a:srgbClr val="0070C0"/>
                </a:solidFill>
                <a:latin typeface="Rockwell Condensed" panose="02060603050405020104" pitchFamily="18" charset="0"/>
              </a:rPr>
            </a:br>
            <a:r>
              <a:rPr lang="es-CR" sz="5300" b="1" spc="-75" dirty="0">
                <a:solidFill>
                  <a:schemeClr val="accent2"/>
                </a:solidFill>
                <a:latin typeface="Rockwell Condensed" panose="02060603050405020104" pitchFamily="18" charset="0"/>
              </a:rPr>
              <a:t>ACTIVOS</a:t>
            </a:r>
            <a:endParaRPr lang="es-CR" sz="4500" b="1" spc="-75" dirty="0">
              <a:solidFill>
                <a:schemeClr val="accent2"/>
              </a:solidFill>
              <a:latin typeface="Rockwell Condensed" panose="020606030504050201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4029215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6ECCB912-D465-8EAB-AD37-13B2BADEE103}"/>
              </a:ext>
            </a:extLst>
          </p:cNvPr>
          <p:cNvSpPr txBox="1">
            <a:spLocks/>
          </p:cNvSpPr>
          <p:nvPr/>
        </p:nvSpPr>
        <p:spPr>
          <a:xfrm>
            <a:off x="1197908" y="2638518"/>
            <a:ext cx="6748185" cy="1445765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82500" lnSpcReduction="1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R" sz="6000" b="1" spc="-75" dirty="0">
                <a:solidFill>
                  <a:schemeClr val="accent3"/>
                </a:solidFill>
                <a:latin typeface="Rockwell Condensed" panose="02060603050405020104" pitchFamily="18" charset="0"/>
              </a:rPr>
              <a:t>ESTADO DE RESULTADOS</a:t>
            </a:r>
            <a:br>
              <a:rPr lang="es-CR" sz="4500" b="1" spc="-75" dirty="0">
                <a:solidFill>
                  <a:srgbClr val="0070C0"/>
                </a:solidFill>
                <a:latin typeface="Rockwell Condensed" panose="02060603050405020104" pitchFamily="18" charset="0"/>
              </a:rPr>
            </a:br>
            <a:r>
              <a:rPr lang="es-CR" sz="5300" b="1" spc="-75" dirty="0">
                <a:solidFill>
                  <a:schemeClr val="accent2"/>
                </a:solidFill>
                <a:latin typeface="Rockwell Condensed" panose="02060603050405020104" pitchFamily="18" charset="0"/>
              </a:rPr>
              <a:t>INGRESO</a:t>
            </a:r>
            <a:endParaRPr lang="es-CR" sz="4500" b="1" spc="-75" dirty="0">
              <a:solidFill>
                <a:schemeClr val="accent2"/>
              </a:solidFill>
              <a:latin typeface="Rockwell Condensed" panose="020606030504050201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55933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6E30FCC-CED7-9EAB-EB9B-FC941B37A0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450431329"/>
              </p:ext>
            </p:extLst>
          </p:nvPr>
        </p:nvGraphicFramePr>
        <p:xfrm>
          <a:off x="982827" y="1898105"/>
          <a:ext cx="7282284" cy="425411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ítulo 1">
            <a:extLst>
              <a:ext uri="{FF2B5EF4-FFF2-40B4-BE49-F238E27FC236}">
                <a16:creationId xmlns:a16="http://schemas.microsoft.com/office/drawing/2014/main" id="{AC57995F-9B14-2513-5480-4D5B5855BAD0}"/>
              </a:ext>
            </a:extLst>
          </p:cNvPr>
          <p:cNvSpPr txBox="1">
            <a:spLocks/>
          </p:cNvSpPr>
          <p:nvPr/>
        </p:nvSpPr>
        <p:spPr>
          <a:xfrm>
            <a:off x="887766" y="506028"/>
            <a:ext cx="3384690" cy="110781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R" sz="5000" b="1" spc="-75" dirty="0">
                <a:solidFill>
                  <a:schemeClr val="accent2"/>
                </a:solidFill>
                <a:latin typeface="Rockwell Condensed" panose="02060603050405020104" pitchFamily="18" charset="0"/>
              </a:rPr>
              <a:t>INGRESOS</a:t>
            </a:r>
            <a:endParaRPr lang="es-CR" sz="5000" b="1" spc="-75" dirty="0">
              <a:solidFill>
                <a:schemeClr val="tx1"/>
              </a:solidFill>
              <a:latin typeface="Rockwell Condensed" panose="02060603050405020104" pitchFamily="18" charset="0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86DBE690-449D-633D-1901-240A77159CC8}"/>
              </a:ext>
            </a:extLst>
          </p:cNvPr>
          <p:cNvSpPr txBox="1">
            <a:spLocks/>
          </p:cNvSpPr>
          <p:nvPr/>
        </p:nvSpPr>
        <p:spPr bwMode="auto">
          <a:xfrm>
            <a:off x="4909503" y="812356"/>
            <a:ext cx="3604181" cy="666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s-CR" altLang="en-US" sz="4000" dirty="0">
                <a:solidFill>
                  <a:schemeClr val="accent3"/>
                </a:solidFill>
                <a:latin typeface="Bahnschrift SemiBold SemiConden" panose="020B0502040204020203" pitchFamily="34" charset="0"/>
              </a:rPr>
              <a:t>₵5 758 654</a:t>
            </a:r>
          </a:p>
          <a:p>
            <a:pPr algn="ctr" eaLnBrk="1" hangingPunct="1"/>
            <a:endParaRPr lang="es-CR" altLang="en-US" sz="1500" dirty="0">
              <a:solidFill>
                <a:srgbClr val="FF0000"/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2145960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6E30FCC-CED7-9EAB-EB9B-FC941B37A0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020482490"/>
              </p:ext>
            </p:extLst>
          </p:nvPr>
        </p:nvGraphicFramePr>
        <p:xfrm>
          <a:off x="431321" y="2004687"/>
          <a:ext cx="8367622" cy="40409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ítulo 1">
            <a:extLst>
              <a:ext uri="{FF2B5EF4-FFF2-40B4-BE49-F238E27FC236}">
                <a16:creationId xmlns:a16="http://schemas.microsoft.com/office/drawing/2014/main" id="{25637C1D-CFED-BBD1-F0AD-2FEC56E0DC61}"/>
              </a:ext>
            </a:extLst>
          </p:cNvPr>
          <p:cNvSpPr txBox="1">
            <a:spLocks/>
          </p:cNvSpPr>
          <p:nvPr/>
        </p:nvSpPr>
        <p:spPr>
          <a:xfrm>
            <a:off x="887766" y="506028"/>
            <a:ext cx="3384690" cy="110781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R" sz="5000" b="1" spc="-75" dirty="0">
                <a:solidFill>
                  <a:schemeClr val="accent2"/>
                </a:solidFill>
                <a:latin typeface="Rockwell Condensed" panose="02060603050405020104" pitchFamily="18" charset="0"/>
              </a:rPr>
              <a:t>INGRESOS ACUMULADOS</a:t>
            </a:r>
            <a:endParaRPr lang="es-CR" sz="5000" b="1" spc="-75" dirty="0">
              <a:solidFill>
                <a:schemeClr val="tx1"/>
              </a:solidFill>
              <a:latin typeface="Rockwell Condensed" panose="02060603050405020104" pitchFamily="18" charset="0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286CF5F9-EC0B-6691-D05C-BD994B9BB5A8}"/>
              </a:ext>
            </a:extLst>
          </p:cNvPr>
          <p:cNvSpPr txBox="1">
            <a:spLocks/>
          </p:cNvSpPr>
          <p:nvPr/>
        </p:nvSpPr>
        <p:spPr bwMode="auto">
          <a:xfrm>
            <a:off x="4909503" y="812356"/>
            <a:ext cx="3604181" cy="666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s-CR" altLang="en-US" sz="4000" dirty="0">
                <a:solidFill>
                  <a:schemeClr val="accent3"/>
                </a:solidFill>
                <a:latin typeface="Bahnschrift SemiBold SemiConden" panose="020B0502040204020203" pitchFamily="34" charset="0"/>
              </a:rPr>
              <a:t>₵23 098 216</a:t>
            </a:r>
          </a:p>
          <a:p>
            <a:pPr algn="ctr" eaLnBrk="1" hangingPunct="1"/>
            <a:endParaRPr lang="es-CR" altLang="en-US" sz="1500" dirty="0">
              <a:solidFill>
                <a:srgbClr val="FF0000"/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916684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6E30FCC-CED7-9EAB-EB9B-FC941B37A0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559665094"/>
              </p:ext>
            </p:extLst>
          </p:nvPr>
        </p:nvGraphicFramePr>
        <p:xfrm>
          <a:off x="1060132" y="2004687"/>
          <a:ext cx="7222734" cy="40409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ítulo 1">
            <a:extLst>
              <a:ext uri="{FF2B5EF4-FFF2-40B4-BE49-F238E27FC236}">
                <a16:creationId xmlns:a16="http://schemas.microsoft.com/office/drawing/2014/main" id="{5532A107-8C2C-583D-F983-CD1C43F20C15}"/>
              </a:ext>
            </a:extLst>
          </p:cNvPr>
          <p:cNvSpPr txBox="1">
            <a:spLocks/>
          </p:cNvSpPr>
          <p:nvPr/>
        </p:nvSpPr>
        <p:spPr>
          <a:xfrm>
            <a:off x="887766" y="506028"/>
            <a:ext cx="3384690" cy="110781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R" sz="5000" b="1" spc="-75" dirty="0">
                <a:solidFill>
                  <a:schemeClr val="accent2"/>
                </a:solidFill>
                <a:latin typeface="Rockwell Condensed" panose="02060603050405020104" pitchFamily="18" charset="0"/>
              </a:rPr>
              <a:t>GASTOS</a:t>
            </a:r>
            <a:endParaRPr lang="es-CR" sz="5000" b="1" spc="-75" dirty="0">
              <a:solidFill>
                <a:schemeClr val="tx1"/>
              </a:solidFill>
              <a:latin typeface="Rockwell Condensed" panose="02060603050405020104" pitchFamily="18" charset="0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68257B0B-B8A7-29D9-2D16-86359F893296}"/>
              </a:ext>
            </a:extLst>
          </p:cNvPr>
          <p:cNvSpPr txBox="1">
            <a:spLocks/>
          </p:cNvSpPr>
          <p:nvPr/>
        </p:nvSpPr>
        <p:spPr bwMode="auto">
          <a:xfrm>
            <a:off x="4909503" y="812356"/>
            <a:ext cx="3604181" cy="666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s-CR" altLang="en-US" sz="4000" dirty="0">
                <a:solidFill>
                  <a:schemeClr val="accent3"/>
                </a:solidFill>
                <a:latin typeface="Bahnschrift SemiBold SemiConden" panose="020B0502040204020203" pitchFamily="34" charset="0"/>
              </a:rPr>
              <a:t>₵4 064 201</a:t>
            </a:r>
          </a:p>
          <a:p>
            <a:pPr algn="ctr" eaLnBrk="1" hangingPunct="1"/>
            <a:endParaRPr lang="es-CR" altLang="en-US" sz="4000" dirty="0">
              <a:solidFill>
                <a:schemeClr val="accent3"/>
              </a:solidFill>
              <a:latin typeface="Bahnschrift SemiBold SemiConden" panose="020B0502040204020203" pitchFamily="34" charset="0"/>
            </a:endParaRPr>
          </a:p>
          <a:p>
            <a:pPr algn="ctr" eaLnBrk="1" hangingPunct="1"/>
            <a:endParaRPr lang="es-CR" altLang="en-US" sz="1500" dirty="0">
              <a:solidFill>
                <a:srgbClr val="FF0000"/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29181046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6E30FCC-CED7-9EAB-EB9B-FC941B37A0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42235497"/>
              </p:ext>
            </p:extLst>
          </p:nvPr>
        </p:nvGraphicFramePr>
        <p:xfrm>
          <a:off x="508958" y="2004687"/>
          <a:ext cx="8212347" cy="40409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ítulo 1">
            <a:extLst>
              <a:ext uri="{FF2B5EF4-FFF2-40B4-BE49-F238E27FC236}">
                <a16:creationId xmlns:a16="http://schemas.microsoft.com/office/drawing/2014/main" id="{85785084-76F3-53FA-84C4-E96D20454E9B}"/>
              </a:ext>
            </a:extLst>
          </p:cNvPr>
          <p:cNvSpPr txBox="1">
            <a:spLocks/>
          </p:cNvSpPr>
          <p:nvPr/>
        </p:nvSpPr>
        <p:spPr>
          <a:xfrm>
            <a:off x="887766" y="506028"/>
            <a:ext cx="3384690" cy="110781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R" sz="5000" b="1" spc="-75" dirty="0">
                <a:solidFill>
                  <a:schemeClr val="accent2"/>
                </a:solidFill>
                <a:latin typeface="Rockwell Condensed" panose="02060603050405020104" pitchFamily="18" charset="0"/>
              </a:rPr>
              <a:t>GASTOS ACUMULADOS</a:t>
            </a:r>
            <a:endParaRPr lang="es-CR" sz="5000" b="1" spc="-75" dirty="0">
              <a:solidFill>
                <a:schemeClr val="tx1"/>
              </a:solidFill>
              <a:latin typeface="Rockwell Condensed" panose="02060603050405020104" pitchFamily="18" charset="0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83EA22D8-6A45-D73F-5596-93F2761F6D03}"/>
              </a:ext>
            </a:extLst>
          </p:cNvPr>
          <p:cNvSpPr txBox="1">
            <a:spLocks/>
          </p:cNvSpPr>
          <p:nvPr/>
        </p:nvSpPr>
        <p:spPr bwMode="auto">
          <a:xfrm>
            <a:off x="4984148" y="726469"/>
            <a:ext cx="3604181" cy="666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s-CR" altLang="en-US" sz="4000" dirty="0">
                <a:solidFill>
                  <a:schemeClr val="accent3"/>
                </a:solidFill>
                <a:latin typeface="Bahnschrift SemiBold SemiConden" panose="020B0502040204020203" pitchFamily="34" charset="0"/>
              </a:rPr>
              <a:t>₵15 468 633</a:t>
            </a:r>
            <a:endParaRPr lang="es-CR" altLang="en-US" sz="1500" dirty="0">
              <a:solidFill>
                <a:srgbClr val="FF0000"/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1177212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6E30FCC-CED7-9EAB-EB9B-FC941B37A0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586231173"/>
              </p:ext>
            </p:extLst>
          </p:nvPr>
        </p:nvGraphicFramePr>
        <p:xfrm>
          <a:off x="1060131" y="2004687"/>
          <a:ext cx="7089569" cy="41652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ítulo 1">
            <a:extLst>
              <a:ext uri="{FF2B5EF4-FFF2-40B4-BE49-F238E27FC236}">
                <a16:creationId xmlns:a16="http://schemas.microsoft.com/office/drawing/2014/main" id="{1A98409B-8AB7-0380-DDDB-9EE6D3B97AFA}"/>
              </a:ext>
            </a:extLst>
          </p:cNvPr>
          <p:cNvSpPr txBox="1">
            <a:spLocks/>
          </p:cNvSpPr>
          <p:nvPr/>
        </p:nvSpPr>
        <p:spPr>
          <a:xfrm>
            <a:off x="1371599" y="417251"/>
            <a:ext cx="6400801" cy="1107816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R" sz="5000" b="1" spc="-75" dirty="0">
                <a:solidFill>
                  <a:schemeClr val="accent2"/>
                </a:solidFill>
                <a:latin typeface="Rockwell Condensed" panose="02060603050405020104" pitchFamily="18" charset="0"/>
              </a:rPr>
              <a:t>RESULTADO DEL MES</a:t>
            </a:r>
            <a:endParaRPr lang="es-CR" sz="5000" b="1" spc="-75" dirty="0">
              <a:solidFill>
                <a:schemeClr val="tx1"/>
              </a:solidFill>
              <a:latin typeface="Rockwell Condensed" panose="020606030504050201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269113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6E30FCC-CED7-9EAB-EB9B-FC941B37A0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38901659"/>
              </p:ext>
            </p:extLst>
          </p:nvPr>
        </p:nvGraphicFramePr>
        <p:xfrm>
          <a:off x="345058" y="1973615"/>
          <a:ext cx="8514270" cy="379687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ítulo 1">
            <a:extLst>
              <a:ext uri="{FF2B5EF4-FFF2-40B4-BE49-F238E27FC236}">
                <a16:creationId xmlns:a16="http://schemas.microsoft.com/office/drawing/2014/main" id="{4161C76F-6B1E-5D26-B156-2D8A100B01C7}"/>
              </a:ext>
            </a:extLst>
          </p:cNvPr>
          <p:cNvSpPr txBox="1">
            <a:spLocks/>
          </p:cNvSpPr>
          <p:nvPr/>
        </p:nvSpPr>
        <p:spPr>
          <a:xfrm>
            <a:off x="887766" y="506028"/>
            <a:ext cx="3384690" cy="1107816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R" sz="5000" b="1" spc="-75" dirty="0">
                <a:solidFill>
                  <a:schemeClr val="accent2"/>
                </a:solidFill>
                <a:latin typeface="Rockwell Condensed" panose="02060603050405020104" pitchFamily="18" charset="0"/>
              </a:rPr>
              <a:t>RESULTADOS ACUMULADOS</a:t>
            </a:r>
            <a:endParaRPr lang="es-CR" sz="5000" b="1" spc="-75" dirty="0">
              <a:solidFill>
                <a:schemeClr val="tx1"/>
              </a:solidFill>
              <a:latin typeface="Rockwell Condensed" panose="02060603050405020104" pitchFamily="18" charset="0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09B26075-DFF3-2C9E-950F-1102F50D3363}"/>
              </a:ext>
            </a:extLst>
          </p:cNvPr>
          <p:cNvSpPr txBox="1">
            <a:spLocks/>
          </p:cNvSpPr>
          <p:nvPr/>
        </p:nvSpPr>
        <p:spPr bwMode="auto">
          <a:xfrm>
            <a:off x="4909503" y="812356"/>
            <a:ext cx="3604181" cy="666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s-CR" altLang="en-US" sz="4000" dirty="0">
                <a:solidFill>
                  <a:schemeClr val="accent3"/>
                </a:solidFill>
                <a:latin typeface="Bahnschrift SemiBold SemiConden" panose="020B0502040204020203" pitchFamily="34" charset="0"/>
              </a:rPr>
              <a:t>₵ 7 629 583</a:t>
            </a:r>
          </a:p>
          <a:p>
            <a:pPr algn="ctr" eaLnBrk="1" hangingPunct="1"/>
            <a:endParaRPr lang="es-CR" altLang="en-US" sz="4000" dirty="0">
              <a:solidFill>
                <a:schemeClr val="accent3"/>
              </a:solidFill>
              <a:latin typeface="Bahnschrift SemiBold SemiConden" panose="020B0502040204020203" pitchFamily="34" charset="0"/>
            </a:endParaRPr>
          </a:p>
          <a:p>
            <a:pPr algn="ctr" eaLnBrk="1" hangingPunct="1"/>
            <a:endParaRPr lang="es-CR" altLang="en-US" sz="1500" dirty="0">
              <a:solidFill>
                <a:srgbClr val="FF0000"/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629580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4810FF1-CE4F-34BA-7671-9BABC3202C5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7666" y="727972"/>
            <a:ext cx="2627789" cy="876993"/>
          </a:xfrm>
        </p:spPr>
        <p:txBody>
          <a:bodyPr>
            <a:normAutofit/>
          </a:bodyPr>
          <a:lstStyle/>
          <a:p>
            <a:pPr algn="ctr"/>
            <a:r>
              <a:rPr lang="es-CR" sz="5400" b="1" spc="-75" dirty="0">
                <a:solidFill>
                  <a:schemeClr val="accent2"/>
                </a:solidFill>
                <a:latin typeface="Rockwell Condensed" panose="02060603050405020104" pitchFamily="18" charset="0"/>
              </a:rPr>
              <a:t>ACTIVOS</a:t>
            </a:r>
            <a:endParaRPr lang="es-CR" sz="4400" b="1" spc="-75" dirty="0">
              <a:solidFill>
                <a:schemeClr val="tx1"/>
              </a:solidFill>
              <a:latin typeface="Rockwell Condensed" panose="02060603050405020104" pitchFamily="18" charset="0"/>
            </a:endParaRP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6E30FCC-CED7-9EAB-EB9B-FC941B37A0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190114074"/>
              </p:ext>
            </p:extLst>
          </p:nvPr>
        </p:nvGraphicFramePr>
        <p:xfrm>
          <a:off x="543464" y="1995809"/>
          <a:ext cx="8169215" cy="394335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angle 2">
            <a:extLst>
              <a:ext uri="{FF2B5EF4-FFF2-40B4-BE49-F238E27FC236}">
                <a16:creationId xmlns:a16="http://schemas.microsoft.com/office/drawing/2014/main" id="{5D822460-8A18-CCB4-C3A8-FB6C0CE43FE0}"/>
              </a:ext>
            </a:extLst>
          </p:cNvPr>
          <p:cNvSpPr txBox="1">
            <a:spLocks/>
          </p:cNvSpPr>
          <p:nvPr/>
        </p:nvSpPr>
        <p:spPr bwMode="auto">
          <a:xfrm>
            <a:off x="4807412" y="835498"/>
            <a:ext cx="3368922" cy="666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s-CR" altLang="en-US" sz="4000" dirty="0">
                <a:solidFill>
                  <a:schemeClr val="accent3"/>
                </a:solidFill>
                <a:latin typeface="Bahnschrift SemiBold SemiConden" panose="020B0502040204020203" pitchFamily="34" charset="0"/>
              </a:rPr>
              <a:t>₵826 450 935</a:t>
            </a:r>
          </a:p>
          <a:p>
            <a:pPr algn="ctr" eaLnBrk="1" hangingPunct="1"/>
            <a:endParaRPr lang="es-CR" altLang="en-US" sz="1500" dirty="0">
              <a:solidFill>
                <a:srgbClr val="FF0000"/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971725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6E30FCC-CED7-9EAB-EB9B-FC941B37A0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97263287"/>
              </p:ext>
            </p:extLst>
          </p:nvPr>
        </p:nvGraphicFramePr>
        <p:xfrm>
          <a:off x="1040157" y="1848280"/>
          <a:ext cx="7322608" cy="402873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ítulo 1">
            <a:extLst>
              <a:ext uri="{FF2B5EF4-FFF2-40B4-BE49-F238E27FC236}">
                <a16:creationId xmlns:a16="http://schemas.microsoft.com/office/drawing/2014/main" id="{5C0D571B-43B1-D9F2-E7A0-91829EA257A4}"/>
              </a:ext>
            </a:extLst>
          </p:cNvPr>
          <p:cNvSpPr txBox="1">
            <a:spLocks/>
          </p:cNvSpPr>
          <p:nvPr/>
        </p:nvSpPr>
        <p:spPr>
          <a:xfrm>
            <a:off x="967666" y="736850"/>
            <a:ext cx="2627789" cy="87699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R" sz="5400" b="1" spc="-75" dirty="0">
                <a:solidFill>
                  <a:schemeClr val="accent2"/>
                </a:solidFill>
                <a:latin typeface="Rockwell Condensed" panose="02060603050405020104" pitchFamily="18" charset="0"/>
              </a:rPr>
              <a:t>BANCOS</a:t>
            </a:r>
            <a:endParaRPr lang="es-CR" sz="4400" b="1" spc="-75" dirty="0">
              <a:solidFill>
                <a:schemeClr val="tx1"/>
              </a:solidFill>
              <a:latin typeface="Rockwell Condensed" panose="02060603050405020104" pitchFamily="18" charset="0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667FB21E-589D-DE20-1E81-2AD28C35DCEF}"/>
              </a:ext>
            </a:extLst>
          </p:cNvPr>
          <p:cNvSpPr txBox="1">
            <a:spLocks/>
          </p:cNvSpPr>
          <p:nvPr/>
        </p:nvSpPr>
        <p:spPr bwMode="auto">
          <a:xfrm>
            <a:off x="5131446" y="647516"/>
            <a:ext cx="3044888" cy="666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s-CR" altLang="en-US" sz="4000" dirty="0">
                <a:solidFill>
                  <a:schemeClr val="accent3"/>
                </a:solidFill>
                <a:latin typeface="Bahnschrift SemiBold SemiConden" panose="020B0502040204020203" pitchFamily="34" charset="0"/>
              </a:rPr>
              <a:t>₵21 903 013</a:t>
            </a:r>
          </a:p>
          <a:p>
            <a:pPr algn="ctr" eaLnBrk="1" hangingPunct="1"/>
            <a:endParaRPr lang="es-CR" altLang="en-US" sz="1500" dirty="0">
              <a:solidFill>
                <a:srgbClr val="FF0000"/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119178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6E30FCC-CED7-9EAB-EB9B-FC941B37A0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69905005"/>
              </p:ext>
            </p:extLst>
          </p:nvPr>
        </p:nvGraphicFramePr>
        <p:xfrm>
          <a:off x="1011827" y="1988785"/>
          <a:ext cx="7324305" cy="38438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ítulo 1">
            <a:extLst>
              <a:ext uri="{FF2B5EF4-FFF2-40B4-BE49-F238E27FC236}">
                <a16:creationId xmlns:a16="http://schemas.microsoft.com/office/drawing/2014/main" id="{DCD19E8D-36BC-CD02-809F-9401F2DFA32A}"/>
              </a:ext>
            </a:extLst>
          </p:cNvPr>
          <p:cNvSpPr txBox="1">
            <a:spLocks/>
          </p:cNvSpPr>
          <p:nvPr/>
        </p:nvSpPr>
        <p:spPr>
          <a:xfrm>
            <a:off x="683580" y="403412"/>
            <a:ext cx="3888420" cy="1193735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R" b="1" spc="-75" dirty="0">
                <a:solidFill>
                  <a:schemeClr val="accent2"/>
                </a:solidFill>
                <a:latin typeface="Satisfy" panose="02000000000000000000" pitchFamily="2" charset="0"/>
                <a:ea typeface="Satisfy" panose="02000000000000000000" pitchFamily="2" charset="0"/>
              </a:rPr>
              <a:t>Inversiones</a:t>
            </a:r>
            <a:r>
              <a:rPr lang="es-CR" sz="4000" b="1" spc="-75" dirty="0">
                <a:solidFill>
                  <a:schemeClr val="accent2"/>
                </a:solidFill>
                <a:latin typeface="Satisfy" panose="02000000000000000000" pitchFamily="2" charset="0"/>
                <a:ea typeface="Satisfy" panose="02000000000000000000" pitchFamily="2" charset="0"/>
              </a:rPr>
              <a:t>: </a:t>
            </a:r>
          </a:p>
          <a:p>
            <a:pPr algn="ctr"/>
            <a:r>
              <a:rPr lang="es-CR" sz="4000" b="1" spc="-75" dirty="0">
                <a:solidFill>
                  <a:schemeClr val="accent2"/>
                </a:solidFill>
                <a:latin typeface="Rockwell Condensed" panose="02060603050405020104" pitchFamily="18" charset="0"/>
              </a:rPr>
              <a:t>Sector Público</a:t>
            </a:r>
            <a:endParaRPr lang="es-CR" sz="3200" b="1" spc="-75" dirty="0">
              <a:solidFill>
                <a:schemeClr val="tx1"/>
              </a:solidFill>
              <a:latin typeface="Rockwell Condensed" panose="02060603050405020104" pitchFamily="18" charset="0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BB8A3188-C713-AA73-5E4D-CEA222213322}"/>
              </a:ext>
            </a:extLst>
          </p:cNvPr>
          <p:cNvSpPr txBox="1">
            <a:spLocks/>
          </p:cNvSpPr>
          <p:nvPr/>
        </p:nvSpPr>
        <p:spPr bwMode="auto">
          <a:xfrm>
            <a:off x="5020475" y="721749"/>
            <a:ext cx="3146371" cy="666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s-CR" altLang="en-US" sz="4000" dirty="0">
                <a:solidFill>
                  <a:schemeClr val="accent3"/>
                </a:solidFill>
                <a:latin typeface="Bahnschrift SemiBold SemiConden" panose="020B0502040204020203" pitchFamily="34" charset="0"/>
              </a:rPr>
              <a:t>₵60 640 936</a:t>
            </a:r>
          </a:p>
        </p:txBody>
      </p:sp>
    </p:spTree>
    <p:extLst>
      <p:ext uri="{BB962C8B-B14F-4D97-AF65-F5344CB8AC3E}">
        <p14:creationId xmlns:p14="http://schemas.microsoft.com/office/powerpoint/2010/main" val="83766584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6E30FCC-CED7-9EAB-EB9B-FC941B37A0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387104293"/>
              </p:ext>
            </p:extLst>
          </p:nvPr>
        </p:nvGraphicFramePr>
        <p:xfrm>
          <a:off x="1024147" y="1829658"/>
          <a:ext cx="7095705" cy="430659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ítulo 1">
            <a:extLst>
              <a:ext uri="{FF2B5EF4-FFF2-40B4-BE49-F238E27FC236}">
                <a16:creationId xmlns:a16="http://schemas.microsoft.com/office/drawing/2014/main" id="{3E723CA6-13E2-920E-082C-640D9CC93C51}"/>
              </a:ext>
            </a:extLst>
          </p:cNvPr>
          <p:cNvSpPr txBox="1">
            <a:spLocks/>
          </p:cNvSpPr>
          <p:nvPr/>
        </p:nvSpPr>
        <p:spPr>
          <a:xfrm>
            <a:off x="816746" y="513286"/>
            <a:ext cx="3994951" cy="1083861"/>
          </a:xfrm>
          <a:prstGeom prst="rect">
            <a:avLst/>
          </a:prstGeom>
        </p:spPr>
        <p:txBody>
          <a:bodyPr vert="horz" lIns="91440" tIns="45720" rIns="91440" bIns="45720" rtlCol="0" anchor="b">
            <a:normAutofit lnSpcReduction="1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R" sz="4000" b="1" spc="-75" dirty="0">
                <a:solidFill>
                  <a:schemeClr val="accent2"/>
                </a:solidFill>
                <a:latin typeface="Satisfy" panose="02000000000000000000" pitchFamily="2" charset="0"/>
                <a:ea typeface="Satisfy" panose="02000000000000000000" pitchFamily="2" charset="0"/>
              </a:rPr>
              <a:t>Inversiones: </a:t>
            </a:r>
          </a:p>
          <a:p>
            <a:pPr algn="ctr"/>
            <a:r>
              <a:rPr lang="es-CR" sz="4000" b="1" spc="-75" dirty="0">
                <a:solidFill>
                  <a:schemeClr val="accent2"/>
                </a:solidFill>
                <a:latin typeface="Rockwell Condensed" panose="02060603050405020104" pitchFamily="18" charset="0"/>
              </a:rPr>
              <a:t>Sector Cooperativas</a:t>
            </a:r>
            <a:endParaRPr lang="es-CR" sz="3200" b="1" spc="-75" dirty="0">
              <a:solidFill>
                <a:schemeClr val="tx1"/>
              </a:solidFill>
              <a:latin typeface="Rockwell Condensed" panose="02060603050405020104" pitchFamily="18" charset="0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DED0236D-F158-FBC5-5AC2-F5EE98250754}"/>
              </a:ext>
            </a:extLst>
          </p:cNvPr>
          <p:cNvSpPr txBox="1">
            <a:spLocks/>
          </p:cNvSpPr>
          <p:nvPr/>
        </p:nvSpPr>
        <p:spPr bwMode="auto">
          <a:xfrm>
            <a:off x="4811697" y="713002"/>
            <a:ext cx="3532462" cy="666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s-CR" altLang="en-US" sz="4000" dirty="0">
                <a:solidFill>
                  <a:schemeClr val="accent3"/>
                </a:solidFill>
                <a:latin typeface="Bahnschrift SemiBold SemiConden" panose="020B0502040204020203" pitchFamily="34" charset="0"/>
              </a:rPr>
              <a:t>₵419 221 914</a:t>
            </a:r>
          </a:p>
          <a:p>
            <a:pPr algn="ctr" eaLnBrk="1" hangingPunct="1"/>
            <a:endParaRPr lang="es-CR" altLang="en-US" sz="4000" dirty="0">
              <a:solidFill>
                <a:schemeClr val="accent3"/>
              </a:solidFill>
              <a:latin typeface="Bahnschrift SemiBold SemiConden" panose="020B0502040204020203" pitchFamily="34" charset="0"/>
            </a:endParaRPr>
          </a:p>
          <a:p>
            <a:pPr algn="ctr" eaLnBrk="1" hangingPunct="1"/>
            <a:endParaRPr lang="es-CR" altLang="en-US" sz="4000" dirty="0">
              <a:solidFill>
                <a:schemeClr val="accent3"/>
              </a:solidFill>
              <a:latin typeface="Bahnschrift SemiBold SemiConden" panose="020B0502040204020203" pitchFamily="34" charset="0"/>
            </a:endParaRPr>
          </a:p>
          <a:p>
            <a:pPr algn="ctr" eaLnBrk="1" hangingPunct="1"/>
            <a:endParaRPr lang="es-CR" altLang="en-US" sz="4000" dirty="0">
              <a:solidFill>
                <a:schemeClr val="accent3"/>
              </a:solidFill>
              <a:latin typeface="Bahnschrift SemiBold SemiConden" panose="020B0502040204020203" pitchFamily="34" charset="0"/>
            </a:endParaRPr>
          </a:p>
          <a:p>
            <a:pPr algn="ctr" eaLnBrk="1" hangingPunct="1"/>
            <a:endParaRPr lang="es-CR" altLang="en-US" sz="4000" dirty="0">
              <a:solidFill>
                <a:schemeClr val="accent3"/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1348759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B8C8FE3E-9401-3260-CA7B-72B80EF20D42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81368609"/>
              </p:ext>
            </p:extLst>
          </p:nvPr>
        </p:nvGraphicFramePr>
        <p:xfrm>
          <a:off x="943376" y="2121763"/>
          <a:ext cx="7257248" cy="38943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ítulo 1">
            <a:extLst>
              <a:ext uri="{FF2B5EF4-FFF2-40B4-BE49-F238E27FC236}">
                <a16:creationId xmlns:a16="http://schemas.microsoft.com/office/drawing/2014/main" id="{D1DA801C-EE9B-134D-7913-2384BB74540F}"/>
              </a:ext>
            </a:extLst>
          </p:cNvPr>
          <p:cNvSpPr txBox="1">
            <a:spLocks/>
          </p:cNvSpPr>
          <p:nvPr/>
        </p:nvSpPr>
        <p:spPr>
          <a:xfrm>
            <a:off x="785921" y="736849"/>
            <a:ext cx="3936999" cy="876993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R" sz="5400" b="1" spc="-75" dirty="0">
                <a:solidFill>
                  <a:schemeClr val="accent2"/>
                </a:solidFill>
                <a:latin typeface="Rockwell Condensed" panose="02060603050405020104" pitchFamily="18" charset="0"/>
              </a:rPr>
              <a:t>INVERSIONES</a:t>
            </a:r>
            <a:endParaRPr lang="es-CR" sz="4400" b="1" spc="-75" dirty="0">
              <a:solidFill>
                <a:schemeClr val="tx1"/>
              </a:solidFill>
              <a:latin typeface="Rockwell Condensed" panose="02060603050405020104" pitchFamily="18" charset="0"/>
            </a:endParaRPr>
          </a:p>
        </p:txBody>
      </p:sp>
      <p:sp>
        <p:nvSpPr>
          <p:cNvPr id="4" name="Rectangle 2">
            <a:extLst>
              <a:ext uri="{FF2B5EF4-FFF2-40B4-BE49-F238E27FC236}">
                <a16:creationId xmlns:a16="http://schemas.microsoft.com/office/drawing/2014/main" id="{89EE7BFF-0931-F70B-57BD-38A50B07B729}"/>
              </a:ext>
            </a:extLst>
          </p:cNvPr>
          <p:cNvSpPr txBox="1">
            <a:spLocks/>
          </p:cNvSpPr>
          <p:nvPr/>
        </p:nvSpPr>
        <p:spPr bwMode="auto">
          <a:xfrm>
            <a:off x="5131445" y="841879"/>
            <a:ext cx="3604181" cy="666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s-CR" altLang="en-US" sz="4000" dirty="0">
                <a:solidFill>
                  <a:schemeClr val="accent3"/>
                </a:solidFill>
                <a:latin typeface="Bahnschrift SemiBold SemiConden" panose="020B0502040204020203" pitchFamily="34" charset="0"/>
              </a:rPr>
              <a:t>₵479 862 850</a:t>
            </a:r>
          </a:p>
          <a:p>
            <a:pPr algn="ctr" eaLnBrk="1" hangingPunct="1"/>
            <a:endParaRPr lang="es-CR" altLang="en-US" sz="4000" dirty="0">
              <a:solidFill>
                <a:schemeClr val="accent3"/>
              </a:solidFill>
              <a:latin typeface="Bahnschrift SemiBold SemiConden" panose="020B0502040204020203" pitchFamily="34" charset="0"/>
            </a:endParaRPr>
          </a:p>
          <a:p>
            <a:pPr algn="ctr" eaLnBrk="1" hangingPunct="1"/>
            <a:endParaRPr lang="es-CR" altLang="en-US" sz="4000" dirty="0">
              <a:solidFill>
                <a:schemeClr val="accent3"/>
              </a:solidFill>
              <a:latin typeface="Bahnschrift SemiBold SemiConden" panose="020B0502040204020203" pitchFamily="34" charset="0"/>
            </a:endParaRPr>
          </a:p>
          <a:p>
            <a:pPr algn="ctr" eaLnBrk="1" hangingPunct="1"/>
            <a:endParaRPr lang="es-CR" altLang="en-US" sz="1500" dirty="0">
              <a:solidFill>
                <a:srgbClr val="FF0000"/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316145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6E30FCC-CED7-9EAB-EB9B-FC941B37A0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616282557"/>
              </p:ext>
            </p:extLst>
          </p:nvPr>
        </p:nvGraphicFramePr>
        <p:xfrm>
          <a:off x="336431" y="1957685"/>
          <a:ext cx="8419380" cy="419326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3" name="Título 1">
            <a:extLst>
              <a:ext uri="{FF2B5EF4-FFF2-40B4-BE49-F238E27FC236}">
                <a16:creationId xmlns:a16="http://schemas.microsoft.com/office/drawing/2014/main" id="{2FD54670-A6BC-D273-2507-DF101ACDE4EE}"/>
              </a:ext>
            </a:extLst>
          </p:cNvPr>
          <p:cNvSpPr txBox="1">
            <a:spLocks/>
          </p:cNvSpPr>
          <p:nvPr/>
        </p:nvSpPr>
        <p:spPr>
          <a:xfrm>
            <a:off x="967664" y="443883"/>
            <a:ext cx="3515559" cy="1171853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R" sz="5400" b="1" spc="-75" dirty="0">
                <a:solidFill>
                  <a:schemeClr val="accent2"/>
                </a:solidFill>
                <a:latin typeface="Rockwell Condensed" panose="02060603050405020104" pitchFamily="18" charset="0"/>
              </a:rPr>
              <a:t>CARTERA </a:t>
            </a:r>
          </a:p>
          <a:p>
            <a:pPr algn="ctr"/>
            <a:r>
              <a:rPr lang="es-CR" sz="5400" b="1" spc="-75" dirty="0">
                <a:solidFill>
                  <a:schemeClr val="accent2"/>
                </a:solidFill>
                <a:latin typeface="Rockwell Condensed" panose="02060603050405020104" pitchFamily="18" charset="0"/>
              </a:rPr>
              <a:t>DE CRÉDITO</a:t>
            </a:r>
            <a:endParaRPr lang="es-CR" sz="4400" b="1" spc="-75" dirty="0">
              <a:solidFill>
                <a:schemeClr val="tx1"/>
              </a:solidFill>
              <a:latin typeface="Rockwell Condensed" panose="02060603050405020104" pitchFamily="18" charset="0"/>
            </a:endParaRP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91041B73-EF50-83F3-BF70-B0E4E20D4918}"/>
              </a:ext>
            </a:extLst>
          </p:cNvPr>
          <p:cNvSpPr txBox="1">
            <a:spLocks/>
          </p:cNvSpPr>
          <p:nvPr/>
        </p:nvSpPr>
        <p:spPr bwMode="auto">
          <a:xfrm>
            <a:off x="4761992" y="443883"/>
            <a:ext cx="3515559" cy="73768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s-CR" altLang="en-US" sz="4000" dirty="0">
                <a:solidFill>
                  <a:schemeClr val="accent3"/>
                </a:solidFill>
                <a:latin typeface="Bahnschrift SemiBold SemiConden" panose="020B0502040204020203" pitchFamily="34" charset="0"/>
              </a:rPr>
              <a:t>₵327 381 185</a:t>
            </a:r>
          </a:p>
          <a:p>
            <a:pPr algn="ctr" eaLnBrk="1" hangingPunct="1"/>
            <a:r>
              <a:rPr lang="es-CR" sz="4000" dirty="0">
                <a:solidFill>
                  <a:schemeClr val="accent3"/>
                </a:solidFill>
                <a:latin typeface="Bahnschrift SemiBold SemiConden" panose="020B0502040204020203" pitchFamily="34" charset="0"/>
              </a:rPr>
              <a:t> </a:t>
            </a:r>
            <a:endParaRPr lang="es-CR" altLang="en-US" sz="1500" dirty="0">
              <a:solidFill>
                <a:srgbClr val="FF0000"/>
              </a:solidFill>
              <a:latin typeface="Bahnschrift SemiBold SemiConden" panose="020B0502040204020203" pitchFamily="34" charset="0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8F8C5DEE-A63B-F6EA-08C0-6A64171C9009}"/>
              </a:ext>
            </a:extLst>
          </p:cNvPr>
          <p:cNvSpPr txBox="1">
            <a:spLocks/>
          </p:cNvSpPr>
          <p:nvPr/>
        </p:nvSpPr>
        <p:spPr>
          <a:xfrm>
            <a:off x="4483223" y="1321480"/>
            <a:ext cx="3794328" cy="404081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700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s-CR" sz="4000" b="1" spc="-75" dirty="0">
                <a:solidFill>
                  <a:srgbClr val="FF0000"/>
                </a:solidFill>
                <a:latin typeface="Satisfy" panose="02000000000000000000" pitchFamily="2" charset="0"/>
                <a:ea typeface="Satisfy" panose="02000000000000000000" pitchFamily="2" charset="0"/>
              </a:rPr>
              <a:t>Estimación: - </a:t>
            </a:r>
            <a:r>
              <a:rPr lang="es-CR" altLang="en-US" sz="4000" b="1" spc="-75" dirty="0">
                <a:solidFill>
                  <a:srgbClr val="FF0000"/>
                </a:solidFill>
                <a:latin typeface="Satisfy" panose="02000000000000000000" pitchFamily="2" charset="0"/>
              </a:rPr>
              <a:t>₵ 4 180 000</a:t>
            </a:r>
            <a:endParaRPr lang="es-CR" sz="4000" b="1" spc="-75" dirty="0">
              <a:solidFill>
                <a:srgbClr val="FF0000"/>
              </a:solidFill>
              <a:latin typeface="Satisfy" panose="02000000000000000000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436018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6E30FCC-CED7-9EAB-EB9B-FC941B37A08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06911496"/>
              </p:ext>
            </p:extLst>
          </p:nvPr>
        </p:nvGraphicFramePr>
        <p:xfrm>
          <a:off x="1615361" y="1998031"/>
          <a:ext cx="6197364" cy="412002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ítulo 1">
            <a:extLst>
              <a:ext uri="{FF2B5EF4-FFF2-40B4-BE49-F238E27FC236}">
                <a16:creationId xmlns:a16="http://schemas.microsoft.com/office/drawing/2014/main" id="{D2A202F8-7FDC-3C71-16D5-9C0DCADB4DD1}"/>
              </a:ext>
            </a:extLst>
          </p:cNvPr>
          <p:cNvSpPr txBox="1">
            <a:spLocks/>
          </p:cNvSpPr>
          <p:nvPr/>
        </p:nvSpPr>
        <p:spPr>
          <a:xfrm>
            <a:off x="785920" y="488272"/>
            <a:ext cx="4585069" cy="1189607"/>
          </a:xfrm>
          <a:prstGeom prst="rect">
            <a:avLst/>
          </a:prstGeom>
        </p:spPr>
        <p:txBody>
          <a:bodyPr vert="horz" lIns="91440" tIns="45720" rIns="91440" bIns="45720" rtlCol="0" anchor="b">
            <a:normAutofit fontScale="92500" lnSpcReduction="20000"/>
          </a:bodyPr>
          <a:lstStyle>
            <a:lvl1pPr algn="l" defTabSz="914400" rtl="0" eaLnBrk="1" latinLnBrk="0" hangingPunct="1">
              <a:lnSpc>
                <a:spcPct val="85000"/>
              </a:lnSpc>
              <a:spcBef>
                <a:spcPct val="0"/>
              </a:spcBef>
              <a:buNone/>
              <a:defRPr sz="4800" kern="1200" spc="-50" baseline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s-CR" sz="5400" b="1" spc="-75" dirty="0">
                <a:solidFill>
                  <a:schemeClr val="accent2"/>
                </a:solidFill>
                <a:latin typeface="Rockwell Condensed" panose="02060603050405020104" pitchFamily="18" charset="0"/>
              </a:rPr>
              <a:t>CUENTAS POR COBRAR</a:t>
            </a:r>
            <a:endParaRPr lang="es-CR" sz="4400" b="1" spc="-75" dirty="0">
              <a:solidFill>
                <a:schemeClr val="tx1"/>
              </a:solidFill>
              <a:latin typeface="Rockwell Condensed" panose="02060603050405020104" pitchFamily="18" charset="0"/>
            </a:endParaRP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DE3949B7-AF41-B6DE-752B-B53484961243}"/>
              </a:ext>
            </a:extLst>
          </p:cNvPr>
          <p:cNvSpPr txBox="1">
            <a:spLocks/>
          </p:cNvSpPr>
          <p:nvPr/>
        </p:nvSpPr>
        <p:spPr bwMode="auto">
          <a:xfrm>
            <a:off x="5131445" y="841879"/>
            <a:ext cx="3604181" cy="6669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charset="0"/>
                <a:ea typeface="ＭＳ Ｐゴシック" charset="-128"/>
              </a:defRPr>
            </a:lvl9pPr>
          </a:lstStyle>
          <a:p>
            <a:pPr algn="ctr" eaLnBrk="1" hangingPunct="1"/>
            <a:r>
              <a:rPr lang="es-CR" altLang="en-US" sz="4000" dirty="0">
                <a:solidFill>
                  <a:schemeClr val="accent3"/>
                </a:solidFill>
                <a:latin typeface="Bahnschrift SemiBold SemiConden" panose="020B0502040204020203" pitchFamily="34" charset="0"/>
              </a:rPr>
              <a:t>₵588</a:t>
            </a:r>
          </a:p>
          <a:p>
            <a:pPr algn="ctr" eaLnBrk="1" hangingPunct="1"/>
            <a:endParaRPr lang="es-CR" altLang="en-US" sz="4000" dirty="0">
              <a:solidFill>
                <a:schemeClr val="accent3"/>
              </a:solidFill>
              <a:latin typeface="Bahnschrift SemiBold SemiConden" panose="020B0502040204020203" pitchFamily="34" charset="0"/>
            </a:endParaRPr>
          </a:p>
          <a:p>
            <a:pPr algn="ctr" eaLnBrk="1" hangingPunct="1"/>
            <a:endParaRPr lang="es-CR" altLang="en-US" sz="1500" dirty="0">
              <a:solidFill>
                <a:srgbClr val="FF0000"/>
              </a:solidFill>
              <a:latin typeface="Bahnschrift SemiBold SemiConden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63380952"/>
      </p:ext>
    </p:extLst>
  </p:cSld>
  <p:clrMapOvr>
    <a:masterClrMapping/>
  </p:clrMapOvr>
</p:sld>
</file>

<file path=ppt/theme/theme1.xml><?xml version="1.0" encoding="utf-8"?>
<a:theme xmlns:a="http://schemas.openxmlformats.org/drawingml/2006/main" name="Retrospección">
  <a:themeElements>
    <a:clrScheme name="Retrospección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Retrospección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ción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1986</TotalTime>
  <Words>182</Words>
  <Application>Microsoft Office PowerPoint</Application>
  <PresentationFormat>Presentación en pantalla (4:3)</PresentationFormat>
  <Paragraphs>87</Paragraphs>
  <Slides>26</Slides>
  <Notes>0</Notes>
  <HiddenSlides>1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26</vt:i4>
      </vt:variant>
    </vt:vector>
  </HeadingPairs>
  <TitlesOfParts>
    <vt:vector size="32" baseType="lpstr">
      <vt:lpstr>Bahnschrift SemiBold SemiConden</vt:lpstr>
      <vt:lpstr>Calibri</vt:lpstr>
      <vt:lpstr>Calibri Light</vt:lpstr>
      <vt:lpstr>Rockwell Condensed</vt:lpstr>
      <vt:lpstr>Satisfy</vt:lpstr>
      <vt:lpstr>Retrospección</vt:lpstr>
      <vt:lpstr>ESTADOS FINANCIEROS Abril 2026</vt:lpstr>
      <vt:lpstr>BALANCE GENERAL ACTIVOS</vt:lpstr>
      <vt:lpstr>ACTIVOS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BALANCE GENERAL PASIVOS</vt:lpstr>
      <vt:lpstr>Presentación de PowerPoint</vt:lpstr>
      <vt:lpstr>Presentación de PowerPoint</vt:lpstr>
      <vt:lpstr>Presentación de PowerPoint</vt:lpstr>
      <vt:lpstr>Presentación de PowerPoint</vt:lpstr>
      <vt:lpstr>BALANCE GENERAL PATRIMONIO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Estados Financieros  ABRIL 2022</dc:title>
  <dc:creator>Natalia Abarca Ugalde</dc:creator>
  <cp:lastModifiedBy>Natalia Abarca Solidarismo DRA</cp:lastModifiedBy>
  <cp:revision>60</cp:revision>
  <dcterms:created xsi:type="dcterms:W3CDTF">2022-05-18T17:04:43Z</dcterms:created>
  <dcterms:modified xsi:type="dcterms:W3CDTF">2026-06-24T23:49:28Z</dcterms:modified>
</cp:coreProperties>
</file>